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1"/>
  </p:handout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8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A"/>
    <a:srgbClr val="13E248"/>
    <a:srgbClr val="3335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43"/>
    <p:restoredTop sz="94599"/>
  </p:normalViewPr>
  <p:slideViewPr>
    <p:cSldViewPr snapToGrid="0" snapToObjects="1" showGuides="1">
      <p:cViewPr>
        <p:scale>
          <a:sx n="97" d="100"/>
          <a:sy n="97" d="100"/>
        </p:scale>
        <p:origin x="1256" y="280"/>
      </p:cViewPr>
      <p:guideLst>
        <p:guide orient="horz" pos="2160"/>
        <p:guide pos="3840"/>
        <p:guide pos="801"/>
      </p:guideLst>
    </p:cSldViewPr>
  </p:slideViewPr>
  <p:notesTextViewPr>
    <p:cViewPr>
      <p:scale>
        <a:sx n="1" d="1"/>
        <a:sy n="1" d="1"/>
      </p:scale>
      <p:origin x="0" y="0"/>
    </p:cViewPr>
  </p:notesTextViewPr>
  <p:notesViewPr>
    <p:cSldViewPr snapToGrid="0" snapToObjects="1" showGuides="1">
      <p:cViewPr varScale="1">
        <p:scale>
          <a:sx n="85" d="100"/>
          <a:sy n="85" d="100"/>
        </p:scale>
        <p:origin x="3928" y="168"/>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F6D7C7-7F34-AB4D-9946-22009F29DBE2}" type="datetimeFigureOut">
              <a:rPr lang="en-GB" smtClean="0"/>
              <a:t>25/10/2018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2AA5FB-C6C4-C044-BC7D-10E65FAFD486}" type="slidenum">
              <a:rPr lang="en-GB" smtClean="0"/>
              <a:t>‹#›</a:t>
            </a:fld>
            <a:endParaRPr lang="en-GB"/>
          </a:p>
        </p:txBody>
      </p:sp>
    </p:spTree>
    <p:extLst>
      <p:ext uri="{BB962C8B-B14F-4D97-AF65-F5344CB8AC3E}">
        <p14:creationId xmlns:p14="http://schemas.microsoft.com/office/powerpoint/2010/main" val="11282924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109" y="-101311"/>
            <a:ext cx="12552218" cy="706062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6747165" y="613563"/>
            <a:ext cx="5073960" cy="12076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302667" y="5267854"/>
            <a:ext cx="5073960" cy="1207602"/>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6898" y="320839"/>
            <a:ext cx="2276412" cy="585448"/>
          </a:xfrm>
          <a:prstGeom prst="rect">
            <a:avLst/>
          </a:prstGeom>
        </p:spPr>
      </p:pic>
    </p:spTree>
    <p:extLst>
      <p:ext uri="{BB962C8B-B14F-4D97-AF65-F5344CB8AC3E}">
        <p14:creationId xmlns:p14="http://schemas.microsoft.com/office/powerpoint/2010/main" val="15815011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right">
    <p:spTree>
      <p:nvGrpSpPr>
        <p:cNvPr id="1" name=""/>
        <p:cNvGrpSpPr/>
        <p:nvPr/>
      </p:nvGrpSpPr>
      <p:grpSpPr>
        <a:xfrm>
          <a:off x="0" y="0"/>
          <a:ext cx="0" cy="0"/>
          <a:chOff x="0" y="0"/>
          <a:chExt cx="0" cy="0"/>
        </a:xfrm>
      </p:grpSpPr>
      <p:sp>
        <p:nvSpPr>
          <p:cNvPr id="6" name="TextBox 5"/>
          <p:cNvSpPr txBox="1"/>
          <p:nvPr userDrawn="1"/>
        </p:nvSpPr>
        <p:spPr>
          <a:xfrm>
            <a:off x="316522" y="6328900"/>
            <a:ext cx="5345724"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721F348-4BDE-E545-80A2-7562F7475C2A}" type="slidenum">
              <a:rPr lang="en-GB" sz="900" b="1" smtClean="0">
                <a:solidFill>
                  <a:schemeClr val="bg1">
                    <a:lumMod val="50000"/>
                  </a:schemeClr>
                </a:solidFill>
                <a:latin typeface="Source Sans Pro" charset="0"/>
                <a:ea typeface="Source Sans Pro" charset="0"/>
                <a:cs typeface="Source Sans Pro"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en-GB" sz="900" dirty="0" smtClean="0">
                <a:solidFill>
                  <a:schemeClr val="bg1">
                    <a:lumMod val="50000"/>
                  </a:schemeClr>
                </a:solidFill>
                <a:latin typeface="Source Sans Pro" charset="0"/>
                <a:ea typeface="Source Sans Pro" charset="0"/>
                <a:cs typeface="Source Sans Pro" charset="0"/>
              </a:rPr>
              <a:t>   Preparing for SM&amp;CR in the Insurance Sector</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0412" y="5189826"/>
            <a:ext cx="4243003" cy="128563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left">
    <p:spTree>
      <p:nvGrpSpPr>
        <p:cNvPr id="1" name=""/>
        <p:cNvGrpSpPr/>
        <p:nvPr/>
      </p:nvGrpSpPr>
      <p:grpSpPr>
        <a:xfrm>
          <a:off x="0" y="0"/>
          <a:ext cx="0" cy="0"/>
          <a:chOff x="0" y="0"/>
          <a:chExt cx="0" cy="0"/>
        </a:xfrm>
      </p:grpSpPr>
      <p:sp>
        <p:nvSpPr>
          <p:cNvPr id="6" name="TextBox 5"/>
          <p:cNvSpPr txBox="1"/>
          <p:nvPr userDrawn="1"/>
        </p:nvSpPr>
        <p:spPr>
          <a:xfrm>
            <a:off x="316522" y="6328900"/>
            <a:ext cx="5345724"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721F348-4BDE-E545-80A2-7562F7475C2A}" type="slidenum">
              <a:rPr lang="en-GB" sz="900" b="1" smtClean="0">
                <a:solidFill>
                  <a:schemeClr val="bg1">
                    <a:lumMod val="50000"/>
                  </a:schemeClr>
                </a:solidFill>
                <a:latin typeface="Source Sans Pro" charset="0"/>
                <a:ea typeface="Source Sans Pro" charset="0"/>
                <a:cs typeface="Source Sans Pro"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en-GB" sz="900" dirty="0" smtClean="0">
                <a:solidFill>
                  <a:schemeClr val="bg1">
                    <a:lumMod val="50000"/>
                  </a:schemeClr>
                </a:solidFill>
                <a:latin typeface="Source Sans Pro" charset="0"/>
                <a:ea typeface="Source Sans Pro" charset="0"/>
                <a:cs typeface="Source Sans Pro" charset="0"/>
              </a:rPr>
              <a:t>   Preparing for SM&amp;CR in the Insurance Sector</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16522" y="336471"/>
            <a:ext cx="4243003" cy="128563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55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316522" y="6328900"/>
            <a:ext cx="5345724"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721F348-4BDE-E545-80A2-7562F7475C2A}" type="slidenum">
              <a:rPr lang="en-GB" sz="900" b="1" smtClean="0">
                <a:solidFill>
                  <a:schemeClr val="bg1"/>
                </a:solidFill>
                <a:latin typeface="Source Sans Pro" charset="0"/>
                <a:ea typeface="Source Sans Pro" charset="0"/>
                <a:cs typeface="Source Sans Pro"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en-GB" sz="900" dirty="0" smtClean="0">
                <a:solidFill>
                  <a:schemeClr val="bg1"/>
                </a:solidFill>
                <a:latin typeface="Source Sans Pro" charset="0"/>
                <a:ea typeface="Source Sans Pro" charset="0"/>
                <a:cs typeface="Source Sans Pro" charset="0"/>
              </a:rPr>
              <a:t>   Preparing for SM&amp;CR in the Insurance Sector</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0412" y="5189826"/>
            <a:ext cx="4243003" cy="128563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4260" y="2559658"/>
            <a:ext cx="6817334" cy="1381532"/>
          </a:xfrm>
          <a:prstGeom prst="rect">
            <a:avLst/>
          </a:prstGeom>
          <a:noFill/>
        </p:spPr>
        <p:txBody>
          <a:bodyPr wrap="square" rtlCol="0">
            <a:spAutoFit/>
          </a:bodyPr>
          <a:lstStyle/>
          <a:p>
            <a:pPr algn="ctr">
              <a:lnSpc>
                <a:spcPts val="5000"/>
              </a:lnSpc>
            </a:pPr>
            <a:r>
              <a:rPr lang="en-GB" sz="5000" spc="-150" dirty="0" smtClean="0">
                <a:solidFill>
                  <a:schemeClr val="bg1"/>
                </a:solidFill>
                <a:latin typeface="Source Sans Pro Light" charset="0"/>
                <a:ea typeface="Source Sans Pro Light" charset="0"/>
                <a:cs typeface="Source Sans Pro Light" charset="0"/>
              </a:rPr>
              <a:t>Preparing for SM&amp;CR</a:t>
            </a:r>
            <a:br>
              <a:rPr lang="en-GB" sz="5000" spc="-150" dirty="0" smtClean="0">
                <a:solidFill>
                  <a:schemeClr val="bg1"/>
                </a:solidFill>
                <a:latin typeface="Source Sans Pro Light" charset="0"/>
                <a:ea typeface="Source Sans Pro Light" charset="0"/>
                <a:cs typeface="Source Sans Pro Light" charset="0"/>
              </a:rPr>
            </a:br>
            <a:r>
              <a:rPr lang="en-GB" sz="5000" spc="-150" dirty="0" smtClean="0">
                <a:solidFill>
                  <a:schemeClr val="bg1"/>
                </a:solidFill>
                <a:latin typeface="Source Sans Pro Light" charset="0"/>
                <a:ea typeface="Source Sans Pro Light" charset="0"/>
                <a:cs typeface="Source Sans Pro Light" charset="0"/>
              </a:rPr>
              <a:t>in the Insurance Sector</a:t>
            </a:r>
          </a:p>
        </p:txBody>
      </p:sp>
      <p:sp>
        <p:nvSpPr>
          <p:cNvPr id="4" name="TextBox 3"/>
          <p:cNvSpPr txBox="1"/>
          <p:nvPr/>
        </p:nvSpPr>
        <p:spPr>
          <a:xfrm>
            <a:off x="2708115" y="3861988"/>
            <a:ext cx="6817334" cy="492443"/>
          </a:xfrm>
          <a:prstGeom prst="rect">
            <a:avLst/>
          </a:prstGeom>
          <a:noFill/>
        </p:spPr>
        <p:txBody>
          <a:bodyPr wrap="square" rtlCol="0">
            <a:spAutoFit/>
          </a:bodyPr>
          <a:lstStyle/>
          <a:p>
            <a:pPr algn="ctr"/>
            <a:r>
              <a:rPr lang="en-GB" sz="2550" dirty="0" smtClean="0">
                <a:solidFill>
                  <a:srgbClr val="13E248"/>
                </a:solidFill>
                <a:latin typeface="Source Sans Pro Light" charset="0"/>
                <a:ea typeface="Source Sans Pro Light" charset="0"/>
                <a:cs typeface="Source Sans Pro Light" charset="0"/>
              </a:rPr>
              <a:t>Senior Managers and Certification Regime</a:t>
            </a:r>
          </a:p>
        </p:txBody>
      </p:sp>
    </p:spTree>
    <p:extLst>
      <p:ext uri="{BB962C8B-B14F-4D97-AF65-F5344CB8AC3E}">
        <p14:creationId xmlns:p14="http://schemas.microsoft.com/office/powerpoint/2010/main" val="971825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06925"/>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SM&amp;CR – Aims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sp>
        <p:nvSpPr>
          <p:cNvPr id="5" name="TextBox 4"/>
          <p:cNvSpPr txBox="1"/>
          <p:nvPr/>
        </p:nvSpPr>
        <p:spPr>
          <a:xfrm>
            <a:off x="1170261" y="2041554"/>
            <a:ext cx="4386477" cy="2400657"/>
          </a:xfrm>
          <a:prstGeom prst="rect">
            <a:avLst/>
          </a:prstGeom>
          <a:noFill/>
        </p:spPr>
        <p:txBody>
          <a:bodyPr wrap="square" rtlCol="0">
            <a:spAutoFit/>
          </a:bodyPr>
          <a:lstStyle/>
          <a:p>
            <a:pPr marL="285750" indent="-285750">
              <a:lnSpc>
                <a:spcPts val="2560"/>
              </a:lnSpc>
              <a:spcAft>
                <a:spcPts val="1200"/>
              </a:spcAft>
              <a:buClr>
                <a:srgbClr val="13E248"/>
              </a:buClr>
              <a:buFont typeface="Arial" charset="0"/>
              <a:buChar char="•"/>
            </a:pPr>
            <a:r>
              <a:rPr lang="en-US" dirty="0" smtClean="0">
                <a:solidFill>
                  <a:srgbClr val="333538"/>
                </a:solidFill>
                <a:latin typeface="Source Sans Pro" charset="0"/>
                <a:ea typeface="Source Sans Pro" charset="0"/>
                <a:cs typeface="Source Sans Pro" charset="0"/>
              </a:rPr>
              <a:t>Encourage staff to take personal responsibility for their actions</a:t>
            </a:r>
          </a:p>
          <a:p>
            <a:pPr marL="285750" indent="-285750">
              <a:lnSpc>
                <a:spcPts val="2560"/>
              </a:lnSpc>
              <a:spcAft>
                <a:spcPts val="1200"/>
              </a:spcAft>
              <a:buClr>
                <a:srgbClr val="13E248"/>
              </a:buClr>
              <a:buFont typeface="Arial" charset="0"/>
              <a:buChar char="•"/>
            </a:pPr>
            <a:r>
              <a:rPr lang="en-US" dirty="0" smtClean="0">
                <a:solidFill>
                  <a:srgbClr val="333538"/>
                </a:solidFill>
                <a:latin typeface="Source Sans Pro" charset="0"/>
                <a:ea typeface="Source Sans Pro" charset="0"/>
                <a:cs typeface="Source Sans Pro" charset="0"/>
              </a:rPr>
              <a:t>Improve conduct at all levels </a:t>
            </a:r>
          </a:p>
          <a:p>
            <a:pPr marL="285750" indent="-285750">
              <a:lnSpc>
                <a:spcPts val="2560"/>
              </a:lnSpc>
              <a:spcAft>
                <a:spcPts val="1200"/>
              </a:spcAft>
              <a:buClr>
                <a:srgbClr val="13E248"/>
              </a:buClr>
              <a:buFont typeface="Arial" charset="0"/>
              <a:buChar char="•"/>
            </a:pPr>
            <a:r>
              <a:rPr lang="en-US" dirty="0" smtClean="0">
                <a:solidFill>
                  <a:srgbClr val="333538"/>
                </a:solidFill>
                <a:latin typeface="Source Sans Pro" charset="0"/>
                <a:ea typeface="Source Sans Pro" charset="0"/>
                <a:cs typeface="Source Sans Pro" charset="0"/>
              </a:rPr>
              <a:t>Make sure that firms and staff clearly understand and can show how </a:t>
            </a:r>
            <a:br>
              <a:rPr lang="en-US" dirty="0" smtClean="0">
                <a:solidFill>
                  <a:srgbClr val="333538"/>
                </a:solidFill>
                <a:latin typeface="Source Sans Pro" charset="0"/>
                <a:ea typeface="Source Sans Pro" charset="0"/>
                <a:cs typeface="Source Sans Pro" charset="0"/>
              </a:rPr>
            </a:br>
            <a:r>
              <a:rPr lang="en-US" dirty="0" smtClean="0">
                <a:solidFill>
                  <a:srgbClr val="333538"/>
                </a:solidFill>
                <a:latin typeface="Source Sans Pro" charset="0"/>
                <a:ea typeface="Source Sans Pro" charset="0"/>
                <a:cs typeface="Source Sans Pro" charset="0"/>
              </a:rPr>
              <a:t>responsibility is allocated</a:t>
            </a:r>
          </a:p>
        </p:txBody>
      </p:sp>
      <p:sp>
        <p:nvSpPr>
          <p:cNvPr id="6" name="TextBox 5"/>
          <p:cNvSpPr txBox="1"/>
          <p:nvPr/>
        </p:nvSpPr>
        <p:spPr>
          <a:xfrm>
            <a:off x="6431578" y="2041554"/>
            <a:ext cx="4846022" cy="3567643"/>
          </a:xfrm>
          <a:prstGeom prst="rect">
            <a:avLst/>
          </a:prstGeom>
          <a:noFill/>
        </p:spPr>
        <p:txBody>
          <a:bodyPr wrap="square" rtlCol="0">
            <a:spAutoFit/>
          </a:bodyPr>
          <a:lstStyle/>
          <a:p>
            <a:pPr>
              <a:lnSpc>
                <a:spcPts val="2460"/>
              </a:lnSpc>
              <a:spcAft>
                <a:spcPts val="1200"/>
              </a:spcAft>
              <a:buClr>
                <a:srgbClr val="13E248"/>
              </a:buClr>
            </a:pPr>
            <a:r>
              <a:rPr lang="en-US" sz="2000" i="1" dirty="0" smtClean="0">
                <a:solidFill>
                  <a:srgbClr val="00559A"/>
                </a:solidFill>
                <a:latin typeface="Source Sans Pro Light" charset="0"/>
                <a:ea typeface="Source Sans Pro Light" charset="0"/>
                <a:cs typeface="Source Sans Pro Light" charset="0"/>
              </a:rPr>
              <a:t>“This is about individuals, not just institutions. The new Conduct Rules will ensure that individuals in financial services are held to high standards, and that consumers know what is required of the individuals they deal with.  The regime will also ensure that Senior Managers are accountable both for their own actions, and for the actions of staff in the business areas that they lead.”</a:t>
            </a:r>
          </a:p>
          <a:p>
            <a:pPr>
              <a:lnSpc>
                <a:spcPts val="1660"/>
              </a:lnSpc>
              <a:spcAft>
                <a:spcPts val="1200"/>
              </a:spcAft>
              <a:buClr>
                <a:srgbClr val="13E248"/>
              </a:buClr>
            </a:pPr>
            <a:r>
              <a:rPr lang="en-US" sz="1400" dirty="0" smtClean="0">
                <a:solidFill>
                  <a:srgbClr val="333538"/>
                </a:solidFill>
                <a:latin typeface="Source Sans Pro" charset="0"/>
                <a:ea typeface="Source Sans Pro" charset="0"/>
                <a:cs typeface="Source Sans Pro" charset="0"/>
              </a:rPr>
              <a:t>Jonathan Davidson, FCA Executive Director of </a:t>
            </a:r>
            <a:br>
              <a:rPr lang="en-US" sz="1400" dirty="0" smtClean="0">
                <a:solidFill>
                  <a:srgbClr val="333538"/>
                </a:solidFill>
                <a:latin typeface="Source Sans Pro" charset="0"/>
                <a:ea typeface="Source Sans Pro" charset="0"/>
                <a:cs typeface="Source Sans Pro" charset="0"/>
              </a:rPr>
            </a:br>
            <a:r>
              <a:rPr lang="en-US" sz="1400" dirty="0" smtClean="0">
                <a:solidFill>
                  <a:srgbClr val="333538"/>
                </a:solidFill>
                <a:latin typeface="Source Sans Pro" charset="0"/>
                <a:ea typeface="Source Sans Pro" charset="0"/>
                <a:cs typeface="Source Sans Pro" charset="0"/>
              </a:rPr>
              <a:t>Supervision- Retail and </a:t>
            </a:r>
            <a:r>
              <a:rPr lang="en-US" sz="1400" dirty="0" err="1" smtClean="0">
                <a:solidFill>
                  <a:srgbClr val="333538"/>
                </a:solidFill>
                <a:latin typeface="Source Sans Pro" charset="0"/>
                <a:ea typeface="Source Sans Pro" charset="0"/>
                <a:cs typeface="Source Sans Pro" charset="0"/>
              </a:rPr>
              <a:t>Authorisation</a:t>
            </a:r>
            <a:endParaRPr lang="en-US" sz="1400" dirty="0" smtClean="0">
              <a:solidFill>
                <a:srgbClr val="333538"/>
              </a:solidFill>
              <a:latin typeface="Source Sans Pro" charset="0"/>
              <a:ea typeface="Source Sans Pro" charset="0"/>
              <a:cs typeface="Source Sans Pro"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374266" y="3773047"/>
            <a:ext cx="3361152" cy="80667"/>
          </a:xfrm>
          <a:prstGeom prst="rect">
            <a:avLst/>
          </a:prstGeom>
        </p:spPr>
      </p:pic>
    </p:spTree>
    <p:extLst>
      <p:ext uri="{BB962C8B-B14F-4D97-AF65-F5344CB8AC3E}">
        <p14:creationId xmlns:p14="http://schemas.microsoft.com/office/powerpoint/2010/main" val="1897853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33534"/>
          </a:xfrm>
          <a:prstGeom prst="rect">
            <a:avLst/>
          </a:prstGeom>
          <a:noFill/>
        </p:spPr>
        <p:txBody>
          <a:bodyPr wrap="square" rtlCol="0">
            <a:spAutoFit/>
          </a:bodyPr>
          <a:lstStyle/>
          <a:p>
            <a:pPr>
              <a:lnSpc>
                <a:spcPts val="5000"/>
              </a:lnSpc>
            </a:pPr>
            <a:r>
              <a:rPr lang="en-GB" sz="4200" spc="-150" dirty="0" smtClean="0">
                <a:solidFill>
                  <a:schemeClr val="bg1"/>
                </a:solidFill>
                <a:latin typeface="Source Sans Pro Light" charset="0"/>
                <a:ea typeface="Source Sans Pro Light" charset="0"/>
                <a:cs typeface="Source Sans Pro Light" charset="0"/>
              </a:rPr>
              <a:t>SM&amp;CR: Key Features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91" y="1535162"/>
            <a:ext cx="1358692" cy="105978"/>
          </a:xfrm>
          <a:prstGeom prst="rect">
            <a:avLst/>
          </a:prstGeom>
        </p:spPr>
      </p:pic>
      <p:sp>
        <p:nvSpPr>
          <p:cNvPr id="5" name="TextBox 4"/>
          <p:cNvSpPr txBox="1"/>
          <p:nvPr/>
        </p:nvSpPr>
        <p:spPr>
          <a:xfrm>
            <a:off x="2133067" y="2353346"/>
            <a:ext cx="2441020" cy="2151305"/>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en-US" dirty="0" smtClean="0">
                <a:solidFill>
                  <a:srgbClr val="00559A"/>
                </a:solidFill>
                <a:latin typeface="Source Sans Pro Semibold" charset="0"/>
                <a:ea typeface="Source Sans Pro Semibold" charset="0"/>
                <a:cs typeface="Source Sans Pro Semibold" charset="0"/>
              </a:rPr>
              <a:t>Senior Managers </a:t>
            </a:r>
            <a:br>
              <a:rPr lang="en-US" dirty="0" smtClean="0">
                <a:solidFill>
                  <a:srgbClr val="00559A"/>
                </a:solidFill>
                <a:latin typeface="Source Sans Pro Semibold" charset="0"/>
                <a:ea typeface="Source Sans Pro Semibold" charset="0"/>
                <a:cs typeface="Source Sans Pro Semibold" charset="0"/>
              </a:rPr>
            </a:br>
            <a:r>
              <a:rPr lang="en-US" dirty="0" smtClean="0">
                <a:solidFill>
                  <a:srgbClr val="00559A"/>
                </a:solidFill>
                <a:latin typeface="Source Sans Pro Semibold" charset="0"/>
                <a:ea typeface="Source Sans Pro Semibold" charset="0"/>
                <a:cs typeface="Source Sans Pro Semibold" charset="0"/>
              </a:rPr>
              <a:t>Regime (SMR) </a:t>
            </a:r>
          </a:p>
        </p:txBody>
      </p:sp>
      <p:sp>
        <p:nvSpPr>
          <p:cNvPr id="9" name="TextBox 8"/>
          <p:cNvSpPr txBox="1"/>
          <p:nvPr/>
        </p:nvSpPr>
        <p:spPr>
          <a:xfrm>
            <a:off x="4936954" y="2353347"/>
            <a:ext cx="2318091" cy="2151305"/>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fi-FI" dirty="0" err="1" smtClean="0">
                <a:solidFill>
                  <a:srgbClr val="00559A"/>
                </a:solidFill>
                <a:latin typeface="Source Sans Pro Semibold" charset="0"/>
                <a:ea typeface="Source Sans Pro Semibold" charset="0"/>
                <a:cs typeface="Source Sans Pro Semibold" charset="0"/>
              </a:rPr>
              <a:t>Certification</a:t>
            </a:r>
            <a:r>
              <a:rPr lang="fi-FI" dirty="0" smtClean="0">
                <a:solidFill>
                  <a:srgbClr val="00559A"/>
                </a:solidFill>
                <a:latin typeface="Source Sans Pro Semibold" charset="0"/>
                <a:ea typeface="Source Sans Pro Semibold" charset="0"/>
                <a:cs typeface="Source Sans Pro Semibold" charset="0"/>
              </a:rPr>
              <a:t> </a:t>
            </a:r>
            <a:br>
              <a:rPr lang="fi-FI" dirty="0" smtClean="0">
                <a:solidFill>
                  <a:srgbClr val="00559A"/>
                </a:solidFill>
                <a:latin typeface="Source Sans Pro Semibold" charset="0"/>
                <a:ea typeface="Source Sans Pro Semibold" charset="0"/>
                <a:cs typeface="Source Sans Pro Semibold" charset="0"/>
              </a:rPr>
            </a:br>
            <a:r>
              <a:rPr lang="fi-FI" dirty="0" err="1" smtClean="0">
                <a:solidFill>
                  <a:srgbClr val="00559A"/>
                </a:solidFill>
                <a:latin typeface="Source Sans Pro Semibold" charset="0"/>
                <a:ea typeface="Source Sans Pro Semibold" charset="0"/>
                <a:cs typeface="Source Sans Pro Semibold" charset="0"/>
              </a:rPr>
              <a:t>Regime</a:t>
            </a:r>
            <a:endParaRPr lang="fi-FI" dirty="0" smtClean="0">
              <a:solidFill>
                <a:srgbClr val="00559A"/>
              </a:solidFill>
              <a:latin typeface="Source Sans Pro Semibold" charset="0"/>
              <a:ea typeface="Source Sans Pro Semibold" charset="0"/>
              <a:cs typeface="Source Sans Pro Semibold" charset="0"/>
            </a:endParaRPr>
          </a:p>
        </p:txBody>
      </p:sp>
      <p:sp>
        <p:nvSpPr>
          <p:cNvPr id="11" name="TextBox 10"/>
          <p:cNvSpPr txBox="1"/>
          <p:nvPr/>
        </p:nvSpPr>
        <p:spPr>
          <a:xfrm>
            <a:off x="7629529" y="2353347"/>
            <a:ext cx="2277109" cy="2151305"/>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de-DE" dirty="0" err="1" smtClean="0">
                <a:solidFill>
                  <a:srgbClr val="00559A"/>
                </a:solidFill>
                <a:latin typeface="Source Sans Pro Semibold" charset="0"/>
                <a:ea typeface="Source Sans Pro Semibold" charset="0"/>
                <a:cs typeface="Source Sans Pro Semibold" charset="0"/>
              </a:rPr>
              <a:t>Conduct</a:t>
            </a:r>
            <a:r>
              <a:rPr lang="de-DE" dirty="0" smtClean="0">
                <a:solidFill>
                  <a:srgbClr val="00559A"/>
                </a:solidFill>
                <a:latin typeface="Source Sans Pro Semibold" charset="0"/>
                <a:ea typeface="Source Sans Pro Semibold" charset="0"/>
                <a:cs typeface="Source Sans Pro Semibold" charset="0"/>
              </a:rPr>
              <a:t/>
            </a:r>
            <a:br>
              <a:rPr lang="de-DE" dirty="0" smtClean="0">
                <a:solidFill>
                  <a:srgbClr val="00559A"/>
                </a:solidFill>
                <a:latin typeface="Source Sans Pro Semibold" charset="0"/>
                <a:ea typeface="Source Sans Pro Semibold" charset="0"/>
                <a:cs typeface="Source Sans Pro Semibold" charset="0"/>
              </a:rPr>
            </a:br>
            <a:r>
              <a:rPr lang="de-DE" dirty="0" smtClean="0">
                <a:solidFill>
                  <a:srgbClr val="00559A"/>
                </a:solidFill>
                <a:latin typeface="Source Sans Pro Semibold" charset="0"/>
                <a:ea typeface="Source Sans Pro Semibold" charset="0"/>
                <a:cs typeface="Source Sans Pro Semibold" charset="0"/>
              </a:rPr>
              <a:t>Rules</a:t>
            </a:r>
          </a:p>
        </p:txBody>
      </p:sp>
    </p:spTree>
    <p:extLst>
      <p:ext uri="{BB962C8B-B14F-4D97-AF65-F5344CB8AC3E}">
        <p14:creationId xmlns:p14="http://schemas.microsoft.com/office/powerpoint/2010/main" val="990811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92978" y="1475774"/>
            <a:ext cx="8160722" cy="3606115"/>
          </a:xfrm>
          <a:prstGeom prst="rect">
            <a:avLst/>
          </a:prstGeom>
          <a:noFill/>
        </p:spPr>
        <p:txBody>
          <a:bodyPr wrap="square" rtlCol="0">
            <a:spAutoFit/>
          </a:bodyPr>
          <a:lstStyle/>
          <a:p>
            <a:pPr>
              <a:lnSpc>
                <a:spcPts val="3560"/>
              </a:lnSpc>
              <a:spcAft>
                <a:spcPts val="1200"/>
              </a:spcAft>
              <a:buClr>
                <a:srgbClr val="13E248"/>
              </a:buClr>
            </a:pPr>
            <a:r>
              <a:rPr lang="en-US" sz="2800" i="1" dirty="0" smtClean="0">
                <a:solidFill>
                  <a:srgbClr val="00559A"/>
                </a:solidFill>
                <a:latin typeface="Source Sans Pro Light" charset="0"/>
                <a:ea typeface="Source Sans Pro Light" charset="0"/>
                <a:cs typeface="Source Sans Pro Light" charset="0"/>
              </a:rPr>
              <a:t>“The regime embraces a very simple proposition – </a:t>
            </a:r>
            <a:br>
              <a:rPr lang="en-US" sz="2800" i="1" dirty="0" smtClean="0">
                <a:solidFill>
                  <a:srgbClr val="00559A"/>
                </a:solidFill>
                <a:latin typeface="Source Sans Pro Light" charset="0"/>
                <a:ea typeface="Source Sans Pro Light" charset="0"/>
                <a:cs typeface="Source Sans Pro Light" charset="0"/>
              </a:rPr>
            </a:br>
            <a:r>
              <a:rPr lang="en-US" sz="2800" i="1" dirty="0" smtClean="0">
                <a:solidFill>
                  <a:srgbClr val="00559A"/>
                </a:solidFill>
                <a:latin typeface="Source Sans Pro Light" charset="0"/>
                <a:ea typeface="Source Sans Pro Light" charset="0"/>
                <a:cs typeface="Source Sans Pro Light" charset="0"/>
              </a:rPr>
              <a:t>a senior manager ought to be responsible for what happens on his or her watch. That is what shareholders, consumers as well as the FCA really want. The challenge of responsibility – and suppressing the instinct to evade responsibility – is a cultural one”.</a:t>
            </a:r>
          </a:p>
          <a:p>
            <a:pPr>
              <a:lnSpc>
                <a:spcPts val="2260"/>
              </a:lnSpc>
              <a:spcAft>
                <a:spcPts val="1200"/>
              </a:spcAft>
              <a:buClr>
                <a:srgbClr val="13E248"/>
              </a:buClr>
            </a:pPr>
            <a:r>
              <a:rPr lang="en-US" sz="2000" dirty="0" smtClean="0">
                <a:solidFill>
                  <a:srgbClr val="333538"/>
                </a:solidFill>
                <a:latin typeface="Source Sans Pro" charset="0"/>
                <a:ea typeface="Source Sans Pro" charset="0"/>
                <a:cs typeface="Source Sans Pro" charset="0"/>
              </a:rPr>
              <a:t>Mark Steward, FCA Director of Enforcement and Market Oversight, </a:t>
            </a:r>
            <a:br>
              <a:rPr lang="en-US" sz="2000" dirty="0" smtClean="0">
                <a:solidFill>
                  <a:srgbClr val="333538"/>
                </a:solidFill>
                <a:latin typeface="Source Sans Pro" charset="0"/>
                <a:ea typeface="Source Sans Pro" charset="0"/>
                <a:cs typeface="Source Sans Pro" charset="0"/>
              </a:rPr>
            </a:br>
            <a:r>
              <a:rPr lang="en-US" sz="2000" dirty="0" smtClean="0">
                <a:solidFill>
                  <a:srgbClr val="333538"/>
                </a:solidFill>
                <a:latin typeface="Source Sans Pro" charset="0"/>
                <a:ea typeface="Source Sans Pro" charset="0"/>
                <a:cs typeface="Source Sans Pro" charset="0"/>
              </a:rPr>
              <a:t>19 January 2017</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4300" y="3232150"/>
            <a:ext cx="3349451" cy="103833"/>
          </a:xfrm>
          <a:prstGeom prst="rect">
            <a:avLst/>
          </a:prstGeom>
        </p:spPr>
      </p:pic>
    </p:spTree>
    <p:extLst>
      <p:ext uri="{BB962C8B-B14F-4D97-AF65-F5344CB8AC3E}">
        <p14:creationId xmlns:p14="http://schemas.microsoft.com/office/powerpoint/2010/main" val="744894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9646" y="1093044"/>
            <a:ext cx="6074169" cy="706925"/>
          </a:xfrm>
          <a:prstGeom prst="rect">
            <a:avLst/>
          </a:prstGeom>
          <a:noFill/>
        </p:spPr>
        <p:txBody>
          <a:bodyPr wrap="square" rtlCol="0">
            <a:spAutoFit/>
          </a:bodyPr>
          <a:lstStyle/>
          <a:p>
            <a:pPr>
              <a:lnSpc>
                <a:spcPts val="5000"/>
              </a:lnSpc>
            </a:pPr>
            <a:r>
              <a:rPr lang="en-GB" sz="4000" spc="-150" smtClean="0">
                <a:solidFill>
                  <a:srgbClr val="00559A"/>
                </a:solidFill>
                <a:latin typeface="Source Sans Pro Light" charset="0"/>
                <a:ea typeface="Source Sans Pro Light" charset="0"/>
                <a:cs typeface="Source Sans Pro Light" charset="0"/>
              </a:rPr>
              <a:t>Senior Managers Regime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785" y="2019880"/>
            <a:ext cx="1358692" cy="105978"/>
          </a:xfrm>
          <a:prstGeom prst="rect">
            <a:avLst/>
          </a:prstGeom>
        </p:spPr>
      </p:pic>
      <p:sp>
        <p:nvSpPr>
          <p:cNvPr id="5" name="TextBox 4"/>
          <p:cNvSpPr txBox="1"/>
          <p:nvPr/>
        </p:nvSpPr>
        <p:spPr>
          <a:xfrm>
            <a:off x="5137357" y="2479119"/>
            <a:ext cx="5359194" cy="2963888"/>
          </a:xfrm>
          <a:prstGeom prst="rect">
            <a:avLst/>
          </a:prstGeom>
          <a:noFill/>
        </p:spPr>
        <p:txBody>
          <a:bodyPr wrap="square" rtlCol="0">
            <a:spAutoFit/>
          </a:bodyPr>
          <a:lstStyle/>
          <a:p>
            <a:pPr marL="285750" indent="-285750">
              <a:lnSpc>
                <a:spcPts val="2120"/>
              </a:lnSpc>
              <a:spcAft>
                <a:spcPts val="12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Senior people who perform ‘senior management functions’ need PRA or FCA approval </a:t>
            </a:r>
          </a:p>
          <a:p>
            <a:pPr marL="285750" indent="-285750">
              <a:lnSpc>
                <a:spcPts val="2120"/>
              </a:lnSpc>
              <a:spcAft>
                <a:spcPts val="12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Every Senior Manager will have a ‘Duty of Responsibility’</a:t>
            </a:r>
          </a:p>
          <a:p>
            <a:pPr marL="285750" indent="-285750">
              <a:lnSpc>
                <a:spcPts val="2120"/>
              </a:lnSpc>
              <a:spcAft>
                <a:spcPts val="12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Every Senior Manager must have a ‘Statement of Responsibilities’ – This replaces ‘scope of responsibilities’ document required under SIMR </a:t>
            </a:r>
          </a:p>
          <a:p>
            <a:pPr marL="285750" indent="-285750">
              <a:lnSpc>
                <a:spcPts val="2120"/>
              </a:lnSpc>
              <a:spcAft>
                <a:spcPts val="12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Solvency II firms and large non-directive firms require ‘responsibilities maps’  - This replaces the current </a:t>
            </a:r>
            <a:br>
              <a:rPr lang="en-US" sz="1600" dirty="0" smtClean="0">
                <a:solidFill>
                  <a:srgbClr val="333538"/>
                </a:solidFill>
                <a:latin typeface="Source Sans Pro" charset="0"/>
                <a:ea typeface="Source Sans Pro" charset="0"/>
                <a:cs typeface="Source Sans Pro" charset="0"/>
              </a:rPr>
            </a:br>
            <a:r>
              <a:rPr lang="en-US" sz="1600" dirty="0" smtClean="0">
                <a:solidFill>
                  <a:srgbClr val="333538"/>
                </a:solidFill>
                <a:latin typeface="Source Sans Pro" charset="0"/>
                <a:ea typeface="Source Sans Pro" charset="0"/>
                <a:cs typeface="Source Sans Pro" charset="0"/>
              </a:rPr>
              <a:t>‘governance maps’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05746"/>
            <a:ext cx="3345366" cy="5066371"/>
          </a:xfrm>
          <a:prstGeom prst="rect">
            <a:avLst/>
          </a:prstGeom>
        </p:spPr>
      </p:pic>
    </p:spTree>
    <p:extLst>
      <p:ext uri="{BB962C8B-B14F-4D97-AF65-F5344CB8AC3E}">
        <p14:creationId xmlns:p14="http://schemas.microsoft.com/office/powerpoint/2010/main" val="115065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296" y="451065"/>
            <a:ext cx="5208608" cy="5561635"/>
          </a:xfrm>
          <a:prstGeom prst="rect">
            <a:avLst/>
          </a:prstGeom>
        </p:spPr>
      </p:pic>
      <p:sp>
        <p:nvSpPr>
          <p:cNvPr id="2" name="TextBox 1"/>
          <p:cNvSpPr txBox="1"/>
          <p:nvPr/>
        </p:nvSpPr>
        <p:spPr>
          <a:xfrm>
            <a:off x="1156620" y="1803389"/>
            <a:ext cx="6817334" cy="1374735"/>
          </a:xfrm>
          <a:prstGeom prst="rect">
            <a:avLst/>
          </a:prstGeom>
          <a:noFill/>
        </p:spPr>
        <p:txBody>
          <a:bodyPr wrap="square" rtlCol="0">
            <a:spAutoFit/>
          </a:bodyPr>
          <a:lstStyle/>
          <a:p>
            <a:pPr>
              <a:lnSpc>
                <a:spcPts val="5000"/>
              </a:lnSpc>
            </a:pPr>
            <a:r>
              <a:rPr lang="en-GB" sz="4000" b="1" spc="-150" dirty="0" smtClean="0">
                <a:solidFill>
                  <a:srgbClr val="00559A"/>
                </a:solidFill>
                <a:latin typeface="Source Sans Pro Semibold" charset="0"/>
                <a:ea typeface="Source Sans Pro Semibold" charset="0"/>
                <a:cs typeface="Source Sans Pro Semibold" charset="0"/>
              </a:rPr>
              <a:t>Opinion: </a:t>
            </a:r>
            <a:r>
              <a:rPr lang="en-GB" sz="4000" spc="-150" dirty="0" smtClean="0">
                <a:solidFill>
                  <a:srgbClr val="00559A"/>
                </a:solidFill>
                <a:latin typeface="Source Sans Pro Light" charset="0"/>
                <a:ea typeface="Source Sans Pro Light" charset="0"/>
                <a:cs typeface="Source Sans Pro Light" charset="0"/>
              </a:rPr>
              <a:t/>
            </a:r>
            <a:br>
              <a:rPr lang="en-GB" sz="4000" spc="-150" dirty="0" smtClean="0">
                <a:solidFill>
                  <a:srgbClr val="00559A"/>
                </a:solidFill>
                <a:latin typeface="Source Sans Pro Light" charset="0"/>
                <a:ea typeface="Source Sans Pro Light" charset="0"/>
                <a:cs typeface="Source Sans Pro Light" charset="0"/>
              </a:rPr>
            </a:br>
            <a:r>
              <a:rPr lang="en-GB" sz="4000" spc="-150" dirty="0" smtClean="0">
                <a:solidFill>
                  <a:srgbClr val="00559A"/>
                </a:solidFill>
                <a:latin typeface="Source Sans Pro Light" charset="0"/>
                <a:ea typeface="Source Sans Pro Light" charset="0"/>
                <a:cs typeface="Source Sans Pro Light" charset="0"/>
              </a:rPr>
              <a:t>What do you think?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3409893"/>
            <a:ext cx="1358692" cy="105978"/>
          </a:xfrm>
          <a:prstGeom prst="rect">
            <a:avLst/>
          </a:prstGeom>
        </p:spPr>
      </p:pic>
      <p:sp>
        <p:nvSpPr>
          <p:cNvPr id="5" name="TextBox 4"/>
          <p:cNvSpPr txBox="1"/>
          <p:nvPr/>
        </p:nvSpPr>
        <p:spPr>
          <a:xfrm>
            <a:off x="1170261" y="3869132"/>
            <a:ext cx="3570551" cy="1069395"/>
          </a:xfrm>
          <a:prstGeom prst="rect">
            <a:avLst/>
          </a:prstGeom>
          <a:noFill/>
        </p:spPr>
        <p:txBody>
          <a:bodyPr wrap="square" rtlCol="0">
            <a:spAutoFit/>
          </a:bodyPr>
          <a:lstStyle/>
          <a:p>
            <a:pPr>
              <a:lnSpc>
                <a:spcPts val="2560"/>
              </a:lnSpc>
              <a:spcAft>
                <a:spcPts val="1200"/>
              </a:spcAft>
            </a:pPr>
            <a:r>
              <a:rPr lang="en-US" b="1" dirty="0" smtClean="0">
                <a:solidFill>
                  <a:srgbClr val="00559A"/>
                </a:solidFill>
                <a:latin typeface="Source Sans Pro Semibold" charset="0"/>
                <a:ea typeface="Source Sans Pro Semibold" charset="0"/>
                <a:cs typeface="Source Sans Pro Semibold" charset="0"/>
              </a:rPr>
              <a:t>Why are Statements of Responsibilities required </a:t>
            </a:r>
            <a:br>
              <a:rPr lang="en-US" b="1" dirty="0" smtClean="0">
                <a:solidFill>
                  <a:srgbClr val="00559A"/>
                </a:solidFill>
                <a:latin typeface="Source Sans Pro Semibold" charset="0"/>
                <a:ea typeface="Source Sans Pro Semibold" charset="0"/>
                <a:cs typeface="Source Sans Pro Semibold" charset="0"/>
              </a:rPr>
            </a:br>
            <a:r>
              <a:rPr lang="en-US" b="1" dirty="0" smtClean="0">
                <a:solidFill>
                  <a:srgbClr val="00559A"/>
                </a:solidFill>
                <a:latin typeface="Source Sans Pro Semibold" charset="0"/>
                <a:ea typeface="Source Sans Pro Semibold" charset="0"/>
                <a:cs typeface="Source Sans Pro Semibold" charset="0"/>
              </a:rPr>
              <a:t>for Senior Managers?</a:t>
            </a:r>
          </a:p>
        </p:txBody>
      </p:sp>
    </p:spTree>
    <p:extLst>
      <p:ext uri="{BB962C8B-B14F-4D97-AF65-F5344CB8AC3E}">
        <p14:creationId xmlns:p14="http://schemas.microsoft.com/office/powerpoint/2010/main" val="329466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7246" y="1098298"/>
            <a:ext cx="6074169" cy="1349857"/>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Why are Statement of Responsibility required?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385" y="2648530"/>
            <a:ext cx="1358692" cy="105978"/>
          </a:xfrm>
          <a:prstGeom prst="rect">
            <a:avLst/>
          </a:prstGeom>
        </p:spPr>
      </p:pic>
      <p:sp>
        <p:nvSpPr>
          <p:cNvPr id="5" name="TextBox 4"/>
          <p:cNvSpPr txBox="1"/>
          <p:nvPr/>
        </p:nvSpPr>
        <p:spPr>
          <a:xfrm>
            <a:off x="4984956" y="3107769"/>
            <a:ext cx="5525955" cy="2169825"/>
          </a:xfrm>
          <a:prstGeom prst="rect">
            <a:avLst/>
          </a:prstGeom>
          <a:noFill/>
        </p:spPr>
        <p:txBody>
          <a:bodyPr wrap="square" rtlCol="0">
            <a:spAutoFit/>
          </a:bodyPr>
          <a:lstStyle/>
          <a:p>
            <a:pPr marL="285750" indent="-285750">
              <a:lnSpc>
                <a:spcPts val="2120"/>
              </a:lnSpc>
              <a:spcAft>
                <a:spcPts val="12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So that firms can ensure Senior Managers’ roles and responsibilities are clearly allocated </a:t>
            </a:r>
          </a:p>
          <a:p>
            <a:pPr marL="285750" indent="-285750">
              <a:lnSpc>
                <a:spcPts val="2120"/>
              </a:lnSpc>
              <a:spcAft>
                <a:spcPts val="12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To provide individuals with a clear understanding of the extent of their individual accountability</a:t>
            </a:r>
          </a:p>
          <a:p>
            <a:pPr marL="285750" indent="-285750">
              <a:lnSpc>
                <a:spcPts val="2120"/>
              </a:lnSpc>
              <a:spcAft>
                <a:spcPts val="12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Allows regulators to hold  named individuals to account</a:t>
            </a:r>
          </a:p>
          <a:p>
            <a:pPr marL="285750" indent="-285750">
              <a:lnSpc>
                <a:spcPts val="2120"/>
              </a:lnSpc>
              <a:spcAft>
                <a:spcPts val="12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Helps to </a:t>
            </a:r>
            <a:r>
              <a:rPr lang="en-US" sz="1600" dirty="0" err="1" smtClean="0">
                <a:solidFill>
                  <a:srgbClr val="333538"/>
                </a:solidFill>
                <a:latin typeface="Source Sans Pro" charset="0"/>
                <a:ea typeface="Source Sans Pro" charset="0"/>
                <a:cs typeface="Source Sans Pro" charset="0"/>
              </a:rPr>
              <a:t>instil</a:t>
            </a:r>
            <a:r>
              <a:rPr lang="en-US" sz="1600" dirty="0" smtClean="0">
                <a:solidFill>
                  <a:srgbClr val="333538"/>
                </a:solidFill>
                <a:latin typeface="Source Sans Pro" charset="0"/>
                <a:ea typeface="Source Sans Pro" charset="0"/>
                <a:cs typeface="Source Sans Pro" charset="0"/>
              </a:rPr>
              <a:t> a greater culture of personal accountability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05746"/>
            <a:ext cx="3429000" cy="5196840"/>
          </a:xfrm>
          <a:prstGeom prst="rect">
            <a:avLst/>
          </a:prstGeom>
        </p:spPr>
      </p:pic>
    </p:spTree>
    <p:extLst>
      <p:ext uri="{BB962C8B-B14F-4D97-AF65-F5344CB8AC3E}">
        <p14:creationId xmlns:p14="http://schemas.microsoft.com/office/powerpoint/2010/main" val="1011276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296" y="451065"/>
            <a:ext cx="5208608" cy="5561635"/>
          </a:xfrm>
          <a:prstGeom prst="rect">
            <a:avLst/>
          </a:prstGeom>
        </p:spPr>
      </p:pic>
      <p:sp>
        <p:nvSpPr>
          <p:cNvPr id="2" name="TextBox 1"/>
          <p:cNvSpPr txBox="1"/>
          <p:nvPr/>
        </p:nvSpPr>
        <p:spPr>
          <a:xfrm>
            <a:off x="1156620" y="1803389"/>
            <a:ext cx="6817334" cy="1374735"/>
          </a:xfrm>
          <a:prstGeom prst="rect">
            <a:avLst/>
          </a:prstGeom>
          <a:noFill/>
        </p:spPr>
        <p:txBody>
          <a:bodyPr wrap="square" rtlCol="0">
            <a:spAutoFit/>
          </a:bodyPr>
          <a:lstStyle/>
          <a:p>
            <a:pPr>
              <a:lnSpc>
                <a:spcPts val="5000"/>
              </a:lnSpc>
            </a:pPr>
            <a:r>
              <a:rPr lang="en-GB" sz="4000" b="1" spc="-150" dirty="0" smtClean="0">
                <a:solidFill>
                  <a:srgbClr val="00559A"/>
                </a:solidFill>
                <a:latin typeface="Source Sans Pro Semibold" charset="0"/>
                <a:ea typeface="Source Sans Pro Semibold" charset="0"/>
                <a:cs typeface="Source Sans Pro Semibold" charset="0"/>
              </a:rPr>
              <a:t>Opinion: </a:t>
            </a:r>
            <a:r>
              <a:rPr lang="en-GB" sz="4000" spc="-150" dirty="0" smtClean="0">
                <a:solidFill>
                  <a:srgbClr val="00559A"/>
                </a:solidFill>
                <a:latin typeface="Source Sans Pro Light" charset="0"/>
                <a:ea typeface="Source Sans Pro Light" charset="0"/>
                <a:cs typeface="Source Sans Pro Light" charset="0"/>
              </a:rPr>
              <a:t/>
            </a:r>
            <a:br>
              <a:rPr lang="en-GB" sz="4000" spc="-150" dirty="0" smtClean="0">
                <a:solidFill>
                  <a:srgbClr val="00559A"/>
                </a:solidFill>
                <a:latin typeface="Source Sans Pro Light" charset="0"/>
                <a:ea typeface="Source Sans Pro Light" charset="0"/>
                <a:cs typeface="Source Sans Pro Light" charset="0"/>
              </a:rPr>
            </a:br>
            <a:r>
              <a:rPr lang="en-GB" sz="4000" spc="-150" dirty="0" smtClean="0">
                <a:solidFill>
                  <a:srgbClr val="00559A"/>
                </a:solidFill>
                <a:latin typeface="Source Sans Pro Light" charset="0"/>
                <a:ea typeface="Source Sans Pro Light" charset="0"/>
                <a:cs typeface="Source Sans Pro Light" charset="0"/>
              </a:rPr>
              <a:t>What do you think?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3409893"/>
            <a:ext cx="1358692" cy="105978"/>
          </a:xfrm>
          <a:prstGeom prst="rect">
            <a:avLst/>
          </a:prstGeom>
        </p:spPr>
      </p:pic>
      <p:sp>
        <p:nvSpPr>
          <p:cNvPr id="5" name="TextBox 4"/>
          <p:cNvSpPr txBox="1"/>
          <p:nvPr/>
        </p:nvSpPr>
        <p:spPr>
          <a:xfrm>
            <a:off x="1170261" y="3869132"/>
            <a:ext cx="3570551" cy="1070165"/>
          </a:xfrm>
          <a:prstGeom prst="rect">
            <a:avLst/>
          </a:prstGeom>
          <a:noFill/>
        </p:spPr>
        <p:txBody>
          <a:bodyPr wrap="square" rtlCol="0">
            <a:spAutoFit/>
          </a:bodyPr>
          <a:lstStyle/>
          <a:p>
            <a:pPr>
              <a:lnSpc>
                <a:spcPts val="2560"/>
              </a:lnSpc>
              <a:spcAft>
                <a:spcPts val="1200"/>
              </a:spcAft>
            </a:pPr>
            <a:r>
              <a:rPr lang="en-US" b="1" dirty="0" smtClean="0">
                <a:solidFill>
                  <a:srgbClr val="00559A"/>
                </a:solidFill>
                <a:latin typeface="Source Sans Pro Semibold" charset="0"/>
                <a:ea typeface="Source Sans Pro Semibold" charset="0"/>
                <a:cs typeface="Source Sans Pro Semibold" charset="0"/>
              </a:rPr>
              <a:t>Have you heard of the Duty </a:t>
            </a:r>
            <a:br>
              <a:rPr lang="en-US" b="1" dirty="0" smtClean="0">
                <a:solidFill>
                  <a:srgbClr val="00559A"/>
                </a:solidFill>
                <a:latin typeface="Source Sans Pro Semibold" charset="0"/>
                <a:ea typeface="Source Sans Pro Semibold" charset="0"/>
                <a:cs typeface="Source Sans Pro Semibold" charset="0"/>
              </a:rPr>
            </a:br>
            <a:r>
              <a:rPr lang="en-US" b="1" dirty="0" smtClean="0">
                <a:solidFill>
                  <a:srgbClr val="00559A"/>
                </a:solidFill>
                <a:latin typeface="Source Sans Pro Semibold" charset="0"/>
                <a:ea typeface="Source Sans Pro Semibold" charset="0"/>
                <a:cs typeface="Source Sans Pro Semibold" charset="0"/>
              </a:rPr>
              <a:t>of Responsibility? Do you know what it is?</a:t>
            </a:r>
          </a:p>
        </p:txBody>
      </p:sp>
    </p:spTree>
    <p:extLst>
      <p:ext uri="{BB962C8B-B14F-4D97-AF65-F5344CB8AC3E}">
        <p14:creationId xmlns:p14="http://schemas.microsoft.com/office/powerpoint/2010/main" val="1800919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9163498" cy="733534"/>
          </a:xfrm>
          <a:prstGeom prst="rect">
            <a:avLst/>
          </a:prstGeom>
          <a:noFill/>
        </p:spPr>
        <p:txBody>
          <a:bodyPr wrap="square" rtlCol="0">
            <a:spAutoFit/>
          </a:bodyPr>
          <a:lstStyle/>
          <a:p>
            <a:pPr>
              <a:lnSpc>
                <a:spcPts val="5000"/>
              </a:lnSpc>
            </a:pPr>
            <a:r>
              <a:rPr lang="en-GB" sz="4200" spc="-150" smtClean="0">
                <a:solidFill>
                  <a:schemeClr val="bg1"/>
                </a:solidFill>
                <a:latin typeface="Source Sans Pro Light" charset="0"/>
                <a:ea typeface="Source Sans Pro Light" charset="0"/>
                <a:cs typeface="Source Sans Pro Light" charset="0"/>
              </a:rPr>
              <a:t>What is the Duty of Responsibility?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91" y="1535162"/>
            <a:ext cx="1358692" cy="105978"/>
          </a:xfrm>
          <a:prstGeom prst="rect">
            <a:avLst/>
          </a:prstGeom>
        </p:spPr>
      </p:pic>
      <p:sp>
        <p:nvSpPr>
          <p:cNvPr id="9" name="TextBox 8"/>
          <p:cNvSpPr txBox="1"/>
          <p:nvPr/>
        </p:nvSpPr>
        <p:spPr>
          <a:xfrm>
            <a:off x="3225164" y="2518576"/>
            <a:ext cx="5741672" cy="1820848"/>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fi-FI" dirty="0" smtClean="0">
                <a:solidFill>
                  <a:srgbClr val="00559A"/>
                </a:solidFill>
                <a:latin typeface="Source Sans Pro Semibold" charset="0"/>
                <a:ea typeface="Source Sans Pro Semibold" charset="0"/>
                <a:cs typeface="Source Sans Pro Semibold" charset="0"/>
              </a:rPr>
              <a:t>If a </a:t>
            </a:r>
            <a:r>
              <a:rPr lang="fi-FI" dirty="0" err="1" smtClean="0">
                <a:solidFill>
                  <a:srgbClr val="00559A"/>
                </a:solidFill>
                <a:latin typeface="Source Sans Pro Semibold" charset="0"/>
                <a:ea typeface="Source Sans Pro Semibold" charset="0"/>
                <a:cs typeface="Source Sans Pro Semibold" charset="0"/>
              </a:rPr>
              <a:t>firm</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breaches</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regulatory</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requirements</a:t>
            </a:r>
            <a:r>
              <a:rPr lang="fi-FI" dirty="0" smtClean="0">
                <a:solidFill>
                  <a:srgbClr val="00559A"/>
                </a:solidFill>
                <a:latin typeface="Source Sans Pro Semibold" charset="0"/>
                <a:ea typeface="Source Sans Pro Semibold" charset="0"/>
                <a:cs typeface="Source Sans Pro Semibold" charset="0"/>
              </a:rPr>
              <a:t>, </a:t>
            </a:r>
            <a:br>
              <a:rPr lang="fi-FI" dirty="0" smtClean="0">
                <a:solidFill>
                  <a:srgbClr val="00559A"/>
                </a:solidFill>
                <a:latin typeface="Source Sans Pro Semibold" charset="0"/>
                <a:ea typeface="Source Sans Pro Semibold" charset="0"/>
                <a:cs typeface="Source Sans Pro Semibold" charset="0"/>
              </a:rPr>
            </a:br>
            <a:r>
              <a:rPr lang="fi-FI" dirty="0" err="1" smtClean="0">
                <a:solidFill>
                  <a:srgbClr val="00559A"/>
                </a:solidFill>
                <a:latin typeface="Source Sans Pro Semibold" charset="0"/>
                <a:ea typeface="Source Sans Pro Semibold" charset="0"/>
                <a:cs typeface="Source Sans Pro Semibold" charset="0"/>
              </a:rPr>
              <a:t>the</a:t>
            </a:r>
            <a:r>
              <a:rPr lang="fi-FI" dirty="0" smtClean="0">
                <a:solidFill>
                  <a:srgbClr val="00559A"/>
                </a:solidFill>
                <a:latin typeface="Source Sans Pro Semibold" charset="0"/>
                <a:ea typeface="Source Sans Pro Semibold" charset="0"/>
                <a:cs typeface="Source Sans Pro Semibold" charset="0"/>
              </a:rPr>
              <a:t> Senior </a:t>
            </a:r>
            <a:r>
              <a:rPr lang="fi-FI" dirty="0" err="1" smtClean="0">
                <a:solidFill>
                  <a:srgbClr val="00559A"/>
                </a:solidFill>
                <a:latin typeface="Source Sans Pro Semibold" charset="0"/>
                <a:ea typeface="Source Sans Pro Semibold" charset="0"/>
                <a:cs typeface="Source Sans Pro Semibold" charset="0"/>
              </a:rPr>
              <a:t>Manager</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responsible</a:t>
            </a:r>
            <a:r>
              <a:rPr lang="fi-FI" dirty="0" smtClean="0">
                <a:solidFill>
                  <a:srgbClr val="00559A"/>
                </a:solidFill>
                <a:latin typeface="Source Sans Pro Semibold" charset="0"/>
                <a:ea typeface="Source Sans Pro Semibold" charset="0"/>
                <a:cs typeface="Source Sans Pro Semibold" charset="0"/>
              </a:rPr>
              <a:t> for </a:t>
            </a:r>
            <a:r>
              <a:rPr lang="fi-FI" dirty="0" err="1" smtClean="0">
                <a:solidFill>
                  <a:srgbClr val="00559A"/>
                </a:solidFill>
                <a:latin typeface="Source Sans Pro Semibold" charset="0"/>
                <a:ea typeface="Source Sans Pro Semibold" charset="0"/>
                <a:cs typeface="Source Sans Pro Semibold" charset="0"/>
              </a:rPr>
              <a:t>that</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area</a:t>
            </a:r>
            <a:r>
              <a:rPr lang="fi-FI" dirty="0" smtClean="0">
                <a:solidFill>
                  <a:srgbClr val="00559A"/>
                </a:solidFill>
                <a:latin typeface="Source Sans Pro Semibold" charset="0"/>
                <a:ea typeface="Source Sans Pro Semibold" charset="0"/>
                <a:cs typeface="Source Sans Pro Semibold" charset="0"/>
              </a:rPr>
              <a:t> </a:t>
            </a:r>
            <a:br>
              <a:rPr lang="fi-FI" dirty="0" smtClean="0">
                <a:solidFill>
                  <a:srgbClr val="00559A"/>
                </a:solidFill>
                <a:latin typeface="Source Sans Pro Semibold" charset="0"/>
                <a:ea typeface="Source Sans Pro Semibold" charset="0"/>
                <a:cs typeface="Source Sans Pro Semibold" charset="0"/>
              </a:rPr>
            </a:br>
            <a:r>
              <a:rPr lang="fi-FI" dirty="0" err="1" smtClean="0">
                <a:solidFill>
                  <a:srgbClr val="00559A"/>
                </a:solidFill>
                <a:latin typeface="Source Sans Pro Semibold" charset="0"/>
                <a:ea typeface="Source Sans Pro Semibold" charset="0"/>
                <a:cs typeface="Source Sans Pro Semibold" charset="0"/>
              </a:rPr>
              <a:t>could</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be</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held</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accountable</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if</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they</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didn’t</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take</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reasonable</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steps</a:t>
            </a:r>
            <a:r>
              <a:rPr lang="fi-FI" dirty="0" smtClean="0">
                <a:solidFill>
                  <a:srgbClr val="00559A"/>
                </a:solidFill>
                <a:latin typeface="Source Sans Pro Semibold" charset="0"/>
                <a:ea typeface="Source Sans Pro Semibold" charset="0"/>
                <a:cs typeface="Source Sans Pro Semibold" charset="0"/>
              </a:rPr>
              <a:t> to </a:t>
            </a:r>
            <a:r>
              <a:rPr lang="fi-FI" dirty="0" err="1" smtClean="0">
                <a:solidFill>
                  <a:srgbClr val="00559A"/>
                </a:solidFill>
                <a:latin typeface="Source Sans Pro Semibold" charset="0"/>
                <a:ea typeface="Source Sans Pro Semibold" charset="0"/>
                <a:cs typeface="Source Sans Pro Semibold" charset="0"/>
              </a:rPr>
              <a:t>prevent</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or</a:t>
            </a:r>
            <a:r>
              <a:rPr lang="fi-FI" dirty="0" smtClean="0">
                <a:solidFill>
                  <a:srgbClr val="00559A"/>
                </a:solidFill>
                <a:latin typeface="Source Sans Pro Semibold" charset="0"/>
                <a:ea typeface="Source Sans Pro Semibold" charset="0"/>
                <a:cs typeface="Source Sans Pro Semibold" charset="0"/>
              </a:rPr>
              <a:t> stop </a:t>
            </a:r>
            <a:r>
              <a:rPr lang="fi-FI" dirty="0" err="1" smtClean="0">
                <a:solidFill>
                  <a:srgbClr val="00559A"/>
                </a:solidFill>
                <a:latin typeface="Source Sans Pro Semibold" charset="0"/>
                <a:ea typeface="Source Sans Pro Semibold" charset="0"/>
                <a:cs typeface="Source Sans Pro Semibold" charset="0"/>
              </a:rPr>
              <a:t>the</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breach</a:t>
            </a:r>
            <a:r>
              <a:rPr lang="fi-FI" dirty="0" smtClean="0">
                <a:solidFill>
                  <a:srgbClr val="00559A"/>
                </a:solidFill>
                <a:latin typeface="Source Sans Pro Semibold" charset="0"/>
                <a:ea typeface="Source Sans Pro Semibold" charset="0"/>
                <a:cs typeface="Source Sans Pro Semibold" charset="0"/>
              </a:rPr>
              <a:t>.</a:t>
            </a:r>
          </a:p>
        </p:txBody>
      </p:sp>
    </p:spTree>
    <p:extLst>
      <p:ext uri="{BB962C8B-B14F-4D97-AF65-F5344CB8AC3E}">
        <p14:creationId xmlns:p14="http://schemas.microsoft.com/office/powerpoint/2010/main" val="1415061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9646" y="1569294"/>
            <a:ext cx="6074169" cy="707886"/>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Certification Regime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785" y="2496130"/>
            <a:ext cx="1358692" cy="105978"/>
          </a:xfrm>
          <a:prstGeom prst="rect">
            <a:avLst/>
          </a:prstGeom>
        </p:spPr>
      </p:pic>
      <p:sp>
        <p:nvSpPr>
          <p:cNvPr id="5" name="TextBox 4"/>
          <p:cNvSpPr txBox="1"/>
          <p:nvPr/>
        </p:nvSpPr>
        <p:spPr>
          <a:xfrm>
            <a:off x="5137357" y="2955369"/>
            <a:ext cx="5359194" cy="1746632"/>
          </a:xfrm>
          <a:prstGeom prst="rect">
            <a:avLst/>
          </a:prstGeom>
          <a:noFill/>
        </p:spPr>
        <p:txBody>
          <a:bodyPr wrap="square" rtlCol="0">
            <a:spAutoFit/>
          </a:bodyPr>
          <a:lstStyle/>
          <a:p>
            <a:pPr marL="285750" indent="-285750">
              <a:lnSpc>
                <a:spcPts val="2120"/>
              </a:lnSpc>
              <a:spcAft>
                <a:spcPts val="12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Applies to employees whose role can cause significant </a:t>
            </a:r>
            <a:br>
              <a:rPr lang="en-US" sz="1600" dirty="0" smtClean="0">
                <a:solidFill>
                  <a:srgbClr val="333538"/>
                </a:solidFill>
                <a:latin typeface="Source Sans Pro" charset="0"/>
                <a:ea typeface="Source Sans Pro" charset="0"/>
                <a:cs typeface="Source Sans Pro" charset="0"/>
              </a:rPr>
            </a:br>
            <a:r>
              <a:rPr lang="en-US" sz="1600" dirty="0" smtClean="0">
                <a:solidFill>
                  <a:srgbClr val="333538"/>
                </a:solidFill>
                <a:latin typeface="Source Sans Pro" charset="0"/>
                <a:ea typeface="Source Sans Pro" charset="0"/>
                <a:cs typeface="Source Sans Pro" charset="0"/>
              </a:rPr>
              <a:t>harm to the firm or its customers. </a:t>
            </a:r>
          </a:p>
          <a:p>
            <a:pPr marL="285750" indent="-285750">
              <a:lnSpc>
                <a:spcPts val="2120"/>
              </a:lnSpc>
              <a:spcAft>
                <a:spcPts val="12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Certain roles are defined as ‘certification functions’.</a:t>
            </a:r>
          </a:p>
          <a:p>
            <a:pPr marL="285750" indent="-285750">
              <a:lnSpc>
                <a:spcPts val="2120"/>
              </a:lnSpc>
              <a:spcAft>
                <a:spcPts val="12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Firms will need to check and annually certify that they </a:t>
            </a:r>
            <a:br>
              <a:rPr lang="en-US" sz="1600" dirty="0" smtClean="0">
                <a:solidFill>
                  <a:srgbClr val="333538"/>
                </a:solidFill>
                <a:latin typeface="Source Sans Pro" charset="0"/>
                <a:ea typeface="Source Sans Pro" charset="0"/>
                <a:cs typeface="Source Sans Pro" charset="0"/>
              </a:rPr>
            </a:br>
            <a:r>
              <a:rPr lang="en-US" sz="1600" dirty="0" smtClean="0">
                <a:solidFill>
                  <a:srgbClr val="333538"/>
                </a:solidFill>
                <a:latin typeface="Source Sans Pro" charset="0"/>
                <a:ea typeface="Source Sans Pro" charset="0"/>
                <a:cs typeface="Source Sans Pro" charset="0"/>
              </a:rPr>
              <a:t>are fit and proper to perform their role.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44" y="805746"/>
            <a:ext cx="3331822" cy="5045859"/>
          </a:xfrm>
          <a:prstGeom prst="rect">
            <a:avLst/>
          </a:prstGeom>
        </p:spPr>
      </p:pic>
    </p:spTree>
    <p:extLst>
      <p:ext uri="{BB962C8B-B14F-4D97-AF65-F5344CB8AC3E}">
        <p14:creationId xmlns:p14="http://schemas.microsoft.com/office/powerpoint/2010/main" val="1336308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07886"/>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Conduct Rules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sp>
        <p:nvSpPr>
          <p:cNvPr id="5" name="TextBox 4"/>
          <p:cNvSpPr txBox="1"/>
          <p:nvPr/>
        </p:nvSpPr>
        <p:spPr>
          <a:xfrm>
            <a:off x="1170261" y="2041554"/>
            <a:ext cx="4011339" cy="1913344"/>
          </a:xfrm>
          <a:prstGeom prst="rect">
            <a:avLst/>
          </a:prstGeom>
          <a:noFill/>
        </p:spPr>
        <p:txBody>
          <a:bodyPr wrap="square" rtlCol="0">
            <a:spAutoFit/>
          </a:bodyPr>
          <a:lstStyle/>
          <a:p>
            <a:pPr marL="285750" indent="-285750">
              <a:lnSpc>
                <a:spcPts val="2560"/>
              </a:lnSpc>
              <a:spcAft>
                <a:spcPts val="1200"/>
              </a:spcAft>
              <a:buClr>
                <a:srgbClr val="13E248"/>
              </a:buClr>
              <a:buFont typeface="Arial" charset="0"/>
              <a:buChar char="•"/>
            </a:pPr>
            <a:r>
              <a:rPr lang="en-US" dirty="0" smtClean="0">
                <a:solidFill>
                  <a:srgbClr val="333538"/>
                </a:solidFill>
                <a:latin typeface="Source Sans Pro" charset="0"/>
                <a:ea typeface="Source Sans Pro" charset="0"/>
                <a:cs typeface="Source Sans Pro" charset="0"/>
              </a:rPr>
              <a:t>Set minimum standards of individual </a:t>
            </a:r>
            <a:r>
              <a:rPr lang="en-US" dirty="0" err="1" smtClean="0">
                <a:solidFill>
                  <a:srgbClr val="333538"/>
                </a:solidFill>
                <a:latin typeface="Source Sans Pro" charset="0"/>
                <a:ea typeface="Source Sans Pro" charset="0"/>
                <a:cs typeface="Source Sans Pro" charset="0"/>
              </a:rPr>
              <a:t>behaviour</a:t>
            </a:r>
            <a:r>
              <a:rPr lang="en-US" dirty="0" smtClean="0">
                <a:solidFill>
                  <a:srgbClr val="333538"/>
                </a:solidFill>
                <a:latin typeface="Source Sans Pro" charset="0"/>
                <a:ea typeface="Source Sans Pro" charset="0"/>
                <a:cs typeface="Source Sans Pro" charset="0"/>
              </a:rPr>
              <a:t> in financial services. </a:t>
            </a:r>
          </a:p>
          <a:p>
            <a:pPr marL="285750" indent="-285750">
              <a:lnSpc>
                <a:spcPts val="2560"/>
              </a:lnSpc>
              <a:spcAft>
                <a:spcPts val="1200"/>
              </a:spcAft>
              <a:buClr>
                <a:srgbClr val="13E248"/>
              </a:buClr>
              <a:buFont typeface="Arial" charset="0"/>
              <a:buChar char="•"/>
            </a:pPr>
            <a:r>
              <a:rPr lang="en-US" dirty="0" smtClean="0">
                <a:solidFill>
                  <a:srgbClr val="333538"/>
                </a:solidFill>
                <a:latin typeface="Source Sans Pro" charset="0"/>
                <a:ea typeface="Source Sans Pro" charset="0"/>
                <a:cs typeface="Source Sans Pro" charset="0"/>
              </a:rPr>
              <a:t>Aim to improve individual accountability and awareness of conduct issues across firms.</a:t>
            </a:r>
          </a:p>
        </p:txBody>
      </p:sp>
      <p:sp>
        <p:nvSpPr>
          <p:cNvPr id="6" name="TextBox 5"/>
          <p:cNvSpPr txBox="1"/>
          <p:nvPr/>
        </p:nvSpPr>
        <p:spPr>
          <a:xfrm>
            <a:off x="6431578" y="2041554"/>
            <a:ext cx="4846022" cy="3685624"/>
          </a:xfrm>
          <a:prstGeom prst="rect">
            <a:avLst/>
          </a:prstGeom>
          <a:noFill/>
        </p:spPr>
        <p:txBody>
          <a:bodyPr wrap="square" rtlCol="0">
            <a:spAutoFit/>
          </a:bodyPr>
          <a:lstStyle/>
          <a:p>
            <a:pPr>
              <a:lnSpc>
                <a:spcPts val="2460"/>
              </a:lnSpc>
              <a:spcAft>
                <a:spcPts val="1200"/>
              </a:spcAft>
              <a:buClr>
                <a:srgbClr val="13E248"/>
              </a:buClr>
            </a:pPr>
            <a:r>
              <a:rPr lang="en-US" sz="2000" i="1" dirty="0" smtClean="0">
                <a:solidFill>
                  <a:srgbClr val="00559A"/>
                </a:solidFill>
                <a:latin typeface="Source Sans Pro Light" charset="0"/>
                <a:ea typeface="Source Sans Pro Light" charset="0"/>
                <a:cs typeface="Source Sans Pro Light" charset="0"/>
              </a:rPr>
              <a:t>“This is about individuals, not just institutions. The new Conduct Rules will ensure that individuals in financial services are held to high standards, and that consumers know what is required of the individuals they deal with.  The regime will also ensure that Senior Managers are accountable both for their own actions, and for the actions of staff in the business areas that they lead.”</a:t>
            </a:r>
          </a:p>
          <a:p>
            <a:pPr>
              <a:lnSpc>
                <a:spcPts val="1660"/>
              </a:lnSpc>
              <a:spcAft>
                <a:spcPts val="1200"/>
              </a:spcAft>
              <a:buClr>
                <a:srgbClr val="13E248"/>
              </a:buClr>
            </a:pPr>
            <a:r>
              <a:rPr lang="en-US" sz="1400" dirty="0" smtClean="0">
                <a:solidFill>
                  <a:srgbClr val="333538"/>
                </a:solidFill>
                <a:latin typeface="Source Sans Pro" charset="0"/>
                <a:ea typeface="Source Sans Pro" charset="0"/>
                <a:cs typeface="Source Sans Pro" charset="0"/>
              </a:rPr>
              <a:t>Mark Steward, FCA Director of Enforcement and </a:t>
            </a:r>
            <a:br>
              <a:rPr lang="en-US" sz="1400" dirty="0" smtClean="0">
                <a:solidFill>
                  <a:srgbClr val="333538"/>
                </a:solidFill>
                <a:latin typeface="Source Sans Pro" charset="0"/>
                <a:ea typeface="Source Sans Pro" charset="0"/>
                <a:cs typeface="Source Sans Pro" charset="0"/>
              </a:rPr>
            </a:br>
            <a:r>
              <a:rPr lang="en-US" sz="1400" dirty="0" smtClean="0">
                <a:solidFill>
                  <a:srgbClr val="333538"/>
                </a:solidFill>
                <a:latin typeface="Source Sans Pro" charset="0"/>
                <a:ea typeface="Source Sans Pro" charset="0"/>
                <a:cs typeface="Source Sans Pro" charset="0"/>
              </a:rPr>
              <a:t>Market Oversight, 19 January 2017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374266" y="3773047"/>
            <a:ext cx="3361152" cy="80667"/>
          </a:xfrm>
          <a:prstGeom prst="rect">
            <a:avLst/>
          </a:prstGeom>
        </p:spPr>
      </p:pic>
    </p:spTree>
    <p:extLst>
      <p:ext uri="{BB962C8B-B14F-4D97-AF65-F5344CB8AC3E}">
        <p14:creationId xmlns:p14="http://schemas.microsoft.com/office/powerpoint/2010/main" val="670879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1257330"/>
            <a:ext cx="6817334" cy="706925"/>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Learning objectives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130" y="480292"/>
            <a:ext cx="5175849" cy="55324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2229430"/>
            <a:ext cx="1358692" cy="105978"/>
          </a:xfrm>
          <a:prstGeom prst="rect">
            <a:avLst/>
          </a:prstGeom>
        </p:spPr>
      </p:pic>
      <p:sp>
        <p:nvSpPr>
          <p:cNvPr id="5" name="TextBox 4"/>
          <p:cNvSpPr txBox="1"/>
          <p:nvPr/>
        </p:nvSpPr>
        <p:spPr>
          <a:xfrm>
            <a:off x="1170262" y="2688669"/>
            <a:ext cx="6817334" cy="2585323"/>
          </a:xfrm>
          <a:prstGeom prst="rect">
            <a:avLst/>
          </a:prstGeom>
          <a:noFill/>
        </p:spPr>
        <p:txBody>
          <a:bodyPr wrap="square" rtlCol="0">
            <a:spAutoFit/>
          </a:bodyPr>
          <a:lstStyle/>
          <a:p>
            <a:pPr>
              <a:lnSpc>
                <a:spcPct val="150000"/>
              </a:lnSpc>
            </a:pPr>
            <a:r>
              <a:rPr lang="en-US" b="1" dirty="0" smtClean="0">
                <a:solidFill>
                  <a:srgbClr val="333538"/>
                </a:solidFill>
                <a:latin typeface="Source Sans Pro Semibold" charset="0"/>
                <a:ea typeface="Source Sans Pro Semibold" charset="0"/>
                <a:cs typeface="Source Sans Pro Semibold" charset="0"/>
              </a:rPr>
              <a:t>Background</a:t>
            </a:r>
          </a:p>
          <a:p>
            <a:pPr>
              <a:lnSpc>
                <a:spcPct val="150000"/>
              </a:lnSpc>
            </a:pPr>
            <a:r>
              <a:rPr lang="en-US" b="1" dirty="0" smtClean="0">
                <a:solidFill>
                  <a:srgbClr val="333538"/>
                </a:solidFill>
                <a:latin typeface="Source Sans Pro Semibold" charset="0"/>
                <a:ea typeface="Source Sans Pro Semibold" charset="0"/>
                <a:cs typeface="Source Sans Pro Semibold" charset="0"/>
              </a:rPr>
              <a:t>Senior </a:t>
            </a:r>
            <a:r>
              <a:rPr lang="en-US" b="1" dirty="0">
                <a:solidFill>
                  <a:srgbClr val="333538"/>
                </a:solidFill>
                <a:latin typeface="Source Sans Pro Semibold" charset="0"/>
                <a:ea typeface="Source Sans Pro Semibold" charset="0"/>
                <a:cs typeface="Source Sans Pro Semibold" charset="0"/>
              </a:rPr>
              <a:t>Managers Regime</a:t>
            </a:r>
          </a:p>
          <a:p>
            <a:pPr>
              <a:lnSpc>
                <a:spcPct val="150000"/>
              </a:lnSpc>
            </a:pPr>
            <a:r>
              <a:rPr lang="en-US" b="1" dirty="0">
                <a:solidFill>
                  <a:srgbClr val="333538"/>
                </a:solidFill>
                <a:latin typeface="Source Sans Pro Semibold" charset="0"/>
                <a:ea typeface="Source Sans Pro Semibold" charset="0"/>
                <a:cs typeface="Source Sans Pro Semibold" charset="0"/>
              </a:rPr>
              <a:t>Certification Regime</a:t>
            </a:r>
          </a:p>
          <a:p>
            <a:pPr>
              <a:lnSpc>
                <a:spcPct val="150000"/>
              </a:lnSpc>
            </a:pPr>
            <a:r>
              <a:rPr lang="en-US" b="1" dirty="0">
                <a:solidFill>
                  <a:srgbClr val="333538"/>
                </a:solidFill>
                <a:latin typeface="Source Sans Pro Semibold" charset="0"/>
                <a:ea typeface="Source Sans Pro Semibold" charset="0"/>
                <a:cs typeface="Source Sans Pro Semibold" charset="0"/>
              </a:rPr>
              <a:t>Conduct Rules – Individual</a:t>
            </a:r>
          </a:p>
          <a:p>
            <a:pPr>
              <a:lnSpc>
                <a:spcPct val="150000"/>
              </a:lnSpc>
            </a:pPr>
            <a:r>
              <a:rPr lang="en-US" b="1" dirty="0">
                <a:solidFill>
                  <a:srgbClr val="333538"/>
                </a:solidFill>
                <a:latin typeface="Source Sans Pro Semibold" charset="0"/>
                <a:ea typeface="Source Sans Pro Semibold" charset="0"/>
                <a:cs typeface="Source Sans Pro Semibold" charset="0"/>
              </a:rPr>
              <a:t>Conduct Rules – Senior Managers</a:t>
            </a:r>
          </a:p>
          <a:p>
            <a:pPr>
              <a:lnSpc>
                <a:spcPct val="150000"/>
              </a:lnSpc>
            </a:pPr>
            <a:r>
              <a:rPr lang="en-US" b="1" dirty="0">
                <a:solidFill>
                  <a:srgbClr val="333538"/>
                </a:solidFill>
                <a:latin typeface="Source Sans Pro Semibold" charset="0"/>
                <a:ea typeface="Source Sans Pro Semibold" charset="0"/>
                <a:cs typeface="Source Sans Pro Semibold" charset="0"/>
              </a:rPr>
              <a:t>Implementation</a:t>
            </a:r>
          </a:p>
        </p:txBody>
      </p:sp>
    </p:spTree>
    <p:extLst>
      <p:ext uri="{BB962C8B-B14F-4D97-AF65-F5344CB8AC3E}">
        <p14:creationId xmlns:p14="http://schemas.microsoft.com/office/powerpoint/2010/main" val="1002617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100" y="1641140"/>
            <a:ext cx="4996721" cy="3877456"/>
          </a:xfrm>
          <a:prstGeom prst="rect">
            <a:avLst/>
          </a:prstGeom>
        </p:spPr>
      </p:pic>
      <p:sp>
        <p:nvSpPr>
          <p:cNvPr id="2" name="TextBox 1"/>
          <p:cNvSpPr txBox="1"/>
          <p:nvPr/>
        </p:nvSpPr>
        <p:spPr>
          <a:xfrm>
            <a:off x="1142552" y="622926"/>
            <a:ext cx="6817334" cy="733534"/>
          </a:xfrm>
          <a:prstGeom prst="rect">
            <a:avLst/>
          </a:prstGeom>
          <a:noFill/>
        </p:spPr>
        <p:txBody>
          <a:bodyPr wrap="square" rtlCol="0">
            <a:spAutoFit/>
          </a:bodyPr>
          <a:lstStyle/>
          <a:p>
            <a:pPr>
              <a:lnSpc>
                <a:spcPts val="5000"/>
              </a:lnSpc>
            </a:pPr>
            <a:r>
              <a:rPr lang="en-GB" sz="4200" spc="-150" dirty="0" smtClean="0">
                <a:solidFill>
                  <a:schemeClr val="bg1"/>
                </a:solidFill>
                <a:latin typeface="Source Sans Pro Light" charset="0"/>
                <a:ea typeface="Source Sans Pro Light" charset="0"/>
                <a:cs typeface="Source Sans Pro Light" charset="0"/>
              </a:rPr>
              <a:t>Conduct Rules – Two tiers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35162"/>
            <a:ext cx="1358692" cy="105978"/>
          </a:xfrm>
          <a:prstGeom prst="rect">
            <a:avLst/>
          </a:prstGeom>
        </p:spPr>
      </p:pic>
      <p:sp>
        <p:nvSpPr>
          <p:cNvPr id="20" name="TextBox 19"/>
          <p:cNvSpPr txBox="1"/>
          <p:nvPr/>
        </p:nvSpPr>
        <p:spPr>
          <a:xfrm>
            <a:off x="4933414" y="2178648"/>
            <a:ext cx="2318091" cy="1368030"/>
          </a:xfrm>
          <a:prstGeom prst="rect">
            <a:avLst/>
          </a:prstGeom>
          <a:noFill/>
        </p:spPr>
        <p:txBody>
          <a:bodyPr wrap="square" lIns="144000" tIns="144000" rIns="144000" bIns="144000" rtlCol="0" anchor="ctr" anchorCtr="0">
            <a:spAutoFit/>
          </a:bodyPr>
          <a:lstStyle/>
          <a:p>
            <a:pPr algn="ctr">
              <a:lnSpc>
                <a:spcPts val="2080"/>
              </a:lnSpc>
            </a:pPr>
            <a:r>
              <a:rPr lang="fi-FI" dirty="0" smtClean="0">
                <a:solidFill>
                  <a:srgbClr val="00559A"/>
                </a:solidFill>
                <a:latin typeface="Source Sans Pro Semibold" charset="0"/>
                <a:ea typeface="Source Sans Pro Semibold" charset="0"/>
                <a:cs typeface="Source Sans Pro Semibold" charset="0"/>
              </a:rPr>
              <a:t/>
            </a:r>
            <a:br>
              <a:rPr lang="fi-FI" dirty="0" smtClean="0">
                <a:solidFill>
                  <a:srgbClr val="00559A"/>
                </a:solidFill>
                <a:latin typeface="Source Sans Pro Semibold" charset="0"/>
                <a:ea typeface="Source Sans Pro Semibold" charset="0"/>
                <a:cs typeface="Source Sans Pro Semibold" charset="0"/>
              </a:rPr>
            </a:br>
            <a:endParaRPr lang="fi-FI" dirty="0" smtClean="0">
              <a:solidFill>
                <a:srgbClr val="00559A"/>
              </a:solidFill>
              <a:latin typeface="Source Sans Pro Semibold" charset="0"/>
              <a:ea typeface="Source Sans Pro Semibold" charset="0"/>
              <a:cs typeface="Source Sans Pro Semibold" charset="0"/>
            </a:endParaRPr>
          </a:p>
          <a:p>
            <a:pPr algn="ctr">
              <a:lnSpc>
                <a:spcPts val="2080"/>
              </a:lnSpc>
            </a:pPr>
            <a:r>
              <a:rPr lang="fi-FI" dirty="0" err="1" smtClean="0">
                <a:solidFill>
                  <a:srgbClr val="00559A"/>
                </a:solidFill>
                <a:latin typeface="Source Sans Pro Semibold" charset="0"/>
                <a:ea typeface="Source Sans Pro Semibold" charset="0"/>
                <a:cs typeface="Source Sans Pro Semibold" charset="0"/>
              </a:rPr>
              <a:t>Individual</a:t>
            </a:r>
            <a:r>
              <a:rPr lang="fi-FI" dirty="0" smtClean="0">
                <a:solidFill>
                  <a:srgbClr val="00559A"/>
                </a:solidFill>
                <a:latin typeface="Source Sans Pro Semibold" charset="0"/>
                <a:ea typeface="Source Sans Pro Semibold" charset="0"/>
                <a:cs typeface="Source Sans Pro Semibold" charset="0"/>
              </a:rPr>
              <a:t> </a:t>
            </a:r>
          </a:p>
          <a:p>
            <a:pPr algn="ctr">
              <a:lnSpc>
                <a:spcPts val="2080"/>
              </a:lnSpc>
            </a:pPr>
            <a:r>
              <a:rPr lang="fi-FI" dirty="0" err="1" smtClean="0">
                <a:solidFill>
                  <a:srgbClr val="00559A"/>
                </a:solidFill>
                <a:latin typeface="Source Sans Pro Semibold" charset="0"/>
                <a:ea typeface="Source Sans Pro Semibold" charset="0"/>
                <a:cs typeface="Source Sans Pro Semibold" charset="0"/>
              </a:rPr>
              <a:t>Conduct</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Rules</a:t>
            </a:r>
            <a:endParaRPr lang="fi-FI" dirty="0" smtClean="0">
              <a:solidFill>
                <a:srgbClr val="00559A"/>
              </a:solidFill>
              <a:latin typeface="Source Sans Pro Semibold" charset="0"/>
              <a:ea typeface="Source Sans Pro Semibold" charset="0"/>
              <a:cs typeface="Source Sans Pro Semibold" charset="0"/>
            </a:endParaRPr>
          </a:p>
        </p:txBody>
      </p:sp>
      <p:sp>
        <p:nvSpPr>
          <p:cNvPr id="12" name="TextBox 11"/>
          <p:cNvSpPr txBox="1"/>
          <p:nvPr/>
        </p:nvSpPr>
        <p:spPr>
          <a:xfrm>
            <a:off x="8474236" y="1998047"/>
            <a:ext cx="2806494" cy="1995931"/>
          </a:xfrm>
          <a:prstGeom prst="rect">
            <a:avLst/>
          </a:prstGeom>
          <a:noFill/>
        </p:spPr>
        <p:txBody>
          <a:bodyPr wrap="square" rtlCol="0">
            <a:spAutoFit/>
          </a:bodyPr>
          <a:lstStyle/>
          <a:p>
            <a:pPr>
              <a:lnSpc>
                <a:spcPts val="2520"/>
              </a:lnSpc>
              <a:spcAft>
                <a:spcPts val="1200"/>
              </a:spcAft>
              <a:buClr>
                <a:srgbClr val="13E248"/>
              </a:buClr>
            </a:pPr>
            <a:r>
              <a:rPr lang="en-US" dirty="0" smtClean="0">
                <a:solidFill>
                  <a:schemeClr val="bg1"/>
                </a:solidFill>
                <a:latin typeface="Source Sans Pro" charset="0"/>
                <a:ea typeface="Source Sans Pro" charset="0"/>
                <a:cs typeface="Source Sans Pro" charset="0"/>
              </a:rPr>
              <a:t>The Individual Conduct Rules and the Senior Manager Conduct Rules apply to all SMs and all NEDs in the scope of the Senior Managers Regime</a:t>
            </a:r>
          </a:p>
        </p:txBody>
      </p:sp>
      <p:sp>
        <p:nvSpPr>
          <p:cNvPr id="15" name="TextBox 14"/>
          <p:cNvSpPr txBox="1"/>
          <p:nvPr/>
        </p:nvSpPr>
        <p:spPr>
          <a:xfrm>
            <a:off x="4564919" y="4305570"/>
            <a:ext cx="3055082" cy="829421"/>
          </a:xfrm>
          <a:prstGeom prst="rect">
            <a:avLst/>
          </a:prstGeom>
          <a:noFill/>
        </p:spPr>
        <p:txBody>
          <a:bodyPr wrap="square" lIns="144000" tIns="144000" rIns="144000" bIns="144000" rtlCol="0" anchor="ctr" anchorCtr="0">
            <a:spAutoFit/>
          </a:bodyPr>
          <a:lstStyle/>
          <a:p>
            <a:pPr algn="ctr">
              <a:lnSpc>
                <a:spcPts val="2080"/>
              </a:lnSpc>
            </a:pPr>
            <a:r>
              <a:rPr lang="fi-FI" dirty="0" smtClean="0">
                <a:solidFill>
                  <a:srgbClr val="00559A"/>
                </a:solidFill>
                <a:latin typeface="Source Sans Pro Semibold" charset="0"/>
                <a:ea typeface="Source Sans Pro Semibold" charset="0"/>
                <a:cs typeface="Source Sans Pro Semibold" charset="0"/>
              </a:rPr>
              <a:t>Senior </a:t>
            </a:r>
            <a:r>
              <a:rPr lang="fi-FI" dirty="0" err="1" smtClean="0">
                <a:solidFill>
                  <a:srgbClr val="00559A"/>
                </a:solidFill>
                <a:latin typeface="Source Sans Pro Semibold" charset="0"/>
                <a:ea typeface="Source Sans Pro Semibold" charset="0"/>
                <a:cs typeface="Source Sans Pro Semibold" charset="0"/>
              </a:rPr>
              <a:t>Manager</a:t>
            </a:r>
            <a:r>
              <a:rPr lang="fi-FI" dirty="0" smtClean="0">
                <a:solidFill>
                  <a:srgbClr val="00559A"/>
                </a:solidFill>
                <a:latin typeface="Source Sans Pro Semibold" charset="0"/>
                <a:ea typeface="Source Sans Pro Semibold" charset="0"/>
                <a:cs typeface="Source Sans Pro Semibold" charset="0"/>
              </a:rPr>
              <a:t> (SM) </a:t>
            </a:r>
          </a:p>
          <a:p>
            <a:pPr algn="ctr">
              <a:lnSpc>
                <a:spcPts val="2080"/>
              </a:lnSpc>
            </a:pPr>
            <a:r>
              <a:rPr lang="fi-FI" dirty="0" err="1" smtClean="0">
                <a:solidFill>
                  <a:srgbClr val="00559A"/>
                </a:solidFill>
                <a:latin typeface="Source Sans Pro Semibold" charset="0"/>
                <a:ea typeface="Source Sans Pro Semibold" charset="0"/>
                <a:cs typeface="Source Sans Pro Semibold" charset="0"/>
              </a:rPr>
              <a:t>Conduct</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Rules</a:t>
            </a:r>
            <a:endParaRPr lang="fi-FI" dirty="0" smtClean="0">
              <a:solidFill>
                <a:srgbClr val="00559A"/>
              </a:solidFill>
              <a:latin typeface="Source Sans Pro Semibold" charset="0"/>
              <a:ea typeface="Source Sans Pro Semibold" charset="0"/>
              <a:cs typeface="Source Sans Pro Semibold" charset="0"/>
            </a:endParaRPr>
          </a:p>
        </p:txBody>
      </p:sp>
    </p:spTree>
    <p:extLst>
      <p:ext uri="{BB962C8B-B14F-4D97-AF65-F5344CB8AC3E}">
        <p14:creationId xmlns:p14="http://schemas.microsoft.com/office/powerpoint/2010/main" val="690148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07886"/>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Individual Conduct Rules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037216767"/>
              </p:ext>
            </p:extLst>
          </p:nvPr>
        </p:nvGraphicFramePr>
        <p:xfrm>
          <a:off x="2032000" y="2300816"/>
          <a:ext cx="8128000" cy="2659200"/>
        </p:xfrm>
        <a:graphic>
          <a:graphicData uri="http://schemas.openxmlformats.org/drawingml/2006/table">
            <a:tbl>
              <a:tblPr firstRow="1" bandRow="1">
                <a:tableStyleId>{0505E3EF-67EA-436B-97B2-0124C06EBD24}</a:tableStyleId>
              </a:tblPr>
              <a:tblGrid>
                <a:gridCol w="8128000"/>
              </a:tblGrid>
              <a:tr h="0">
                <a:tc>
                  <a:txBody>
                    <a:bodyPr/>
                    <a:lstStyle/>
                    <a:p>
                      <a:r>
                        <a:rPr lang="en-GB" sz="1600" dirty="0" smtClean="0">
                          <a:solidFill>
                            <a:srgbClr val="00559A"/>
                          </a:solidFill>
                          <a:latin typeface="Source Sans Pro" charset="0"/>
                          <a:ea typeface="Source Sans Pro" charset="0"/>
                          <a:cs typeface="Source Sans Pro" charset="0"/>
                        </a:rPr>
                        <a:t>1.  </a:t>
                      </a:r>
                      <a:r>
                        <a:rPr lang="en-GB" sz="1600" b="0" dirty="0" smtClean="0">
                          <a:solidFill>
                            <a:srgbClr val="333538"/>
                          </a:solidFill>
                          <a:latin typeface="Source Sans Pro" charset="0"/>
                          <a:ea typeface="Source Sans Pro" charset="0"/>
                          <a:cs typeface="Source Sans Pro" charset="0"/>
                        </a:rPr>
                        <a:t>You must act with integrity</a:t>
                      </a:r>
                    </a:p>
                  </a:txBody>
                  <a:tcPr marL="251999" marR="251999" marT="144000" marB="14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559A"/>
                          </a:solidFill>
                          <a:effectLst/>
                          <a:uLnTx/>
                          <a:uFillTx/>
                          <a:latin typeface="Source Sans Pro" charset="0"/>
                          <a:ea typeface="Source Sans Pro" charset="0"/>
                          <a:cs typeface="Source Sans Pro" charset="0"/>
                        </a:rPr>
                        <a:t>2.  </a:t>
                      </a:r>
                      <a:r>
                        <a:rPr kumimoji="0" lang="en-GB" sz="1600" b="0" i="0" u="none" strike="noStrike" kern="1200" cap="none" spc="0" normalizeH="0" baseline="0" noProof="0" dirty="0" smtClean="0">
                          <a:ln>
                            <a:noFill/>
                          </a:ln>
                          <a:solidFill>
                            <a:srgbClr val="333538"/>
                          </a:solidFill>
                          <a:effectLst/>
                          <a:uLnTx/>
                          <a:uFillTx/>
                          <a:latin typeface="Source Sans Pro" charset="0"/>
                          <a:ea typeface="Source Sans Pro" charset="0"/>
                          <a:cs typeface="Source Sans Pro" charset="0"/>
                        </a:rPr>
                        <a:t>You must act with skill, care and diligence</a:t>
                      </a:r>
                    </a:p>
                  </a:txBody>
                  <a:tcPr marL="251999" marR="251999" marT="144000" marB="14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559A"/>
                          </a:solidFill>
                          <a:effectLst/>
                          <a:uLnTx/>
                          <a:uFillTx/>
                          <a:latin typeface="Source Sans Pro" charset="0"/>
                          <a:ea typeface="Source Sans Pro" charset="0"/>
                          <a:cs typeface="Source Sans Pro" charset="0"/>
                        </a:rPr>
                        <a:t>3.  </a:t>
                      </a:r>
                      <a:r>
                        <a:rPr kumimoji="0" lang="en-GB" sz="1600" b="0" i="0" u="none" strike="noStrike" kern="1200" cap="none" spc="0" normalizeH="0" baseline="0" noProof="0" dirty="0" smtClean="0">
                          <a:ln>
                            <a:noFill/>
                          </a:ln>
                          <a:solidFill>
                            <a:srgbClr val="333538"/>
                          </a:solidFill>
                          <a:effectLst/>
                          <a:uLnTx/>
                          <a:uFillTx/>
                          <a:latin typeface="Source Sans Pro" charset="0"/>
                          <a:ea typeface="Source Sans Pro" charset="0"/>
                          <a:cs typeface="Source Sans Pro" charset="0"/>
                        </a:rPr>
                        <a:t>You must be open and co-operative with the FCA, the PRA and other regulators</a:t>
                      </a:r>
                    </a:p>
                  </a:txBody>
                  <a:tcPr marL="251999" marR="251999" marT="144000" marB="14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559A"/>
                          </a:solidFill>
                          <a:effectLst/>
                          <a:uLnTx/>
                          <a:uFillTx/>
                          <a:latin typeface="Source Sans Pro" charset="0"/>
                          <a:ea typeface="Source Sans Pro" charset="0"/>
                          <a:cs typeface="Source Sans Pro" charset="0"/>
                        </a:rPr>
                        <a:t>4.  </a:t>
                      </a:r>
                      <a:r>
                        <a:rPr kumimoji="0" lang="en-GB" sz="1600" b="0" i="0" u="none" strike="noStrike" kern="1200" cap="none" spc="0" normalizeH="0" baseline="0" noProof="0" dirty="0" smtClean="0">
                          <a:ln>
                            <a:noFill/>
                          </a:ln>
                          <a:solidFill>
                            <a:srgbClr val="333538"/>
                          </a:solidFill>
                          <a:effectLst/>
                          <a:uLnTx/>
                          <a:uFillTx/>
                          <a:latin typeface="Source Sans Pro" charset="0"/>
                          <a:ea typeface="Source Sans Pro" charset="0"/>
                          <a:cs typeface="Source Sans Pro" charset="0"/>
                        </a:rPr>
                        <a:t>You must pay due regard to the interests of customers and treat them fairly</a:t>
                      </a:r>
                    </a:p>
                  </a:txBody>
                  <a:tcPr marL="251999" marR="251999" marT="144000" marB="14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559A"/>
                          </a:solidFill>
                          <a:effectLst/>
                          <a:uLnTx/>
                          <a:uFillTx/>
                          <a:latin typeface="Source Sans Pro" charset="0"/>
                          <a:ea typeface="Source Sans Pro" charset="0"/>
                          <a:cs typeface="Source Sans Pro" charset="0"/>
                        </a:rPr>
                        <a:t>5.  </a:t>
                      </a:r>
                      <a:r>
                        <a:rPr kumimoji="0" lang="en-GB" sz="1600" b="0" i="0" u="none" strike="noStrike" kern="1200" cap="none" spc="0" normalizeH="0" baseline="0" noProof="0" dirty="0" smtClean="0">
                          <a:ln>
                            <a:noFill/>
                          </a:ln>
                          <a:solidFill>
                            <a:srgbClr val="333538"/>
                          </a:solidFill>
                          <a:effectLst/>
                          <a:uLnTx/>
                          <a:uFillTx/>
                          <a:latin typeface="Source Sans Pro" charset="0"/>
                          <a:ea typeface="Source Sans Pro" charset="0"/>
                          <a:cs typeface="Source Sans Pro" charset="0"/>
                        </a:rPr>
                        <a:t>You must observe proper standards of market conduct</a:t>
                      </a:r>
                    </a:p>
                  </a:txBody>
                  <a:tcPr marL="251999" marR="251999" marT="144000" marB="14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82547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07886"/>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Group Discussion Exercise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sp>
        <p:nvSpPr>
          <p:cNvPr id="5" name="TextBox 4"/>
          <p:cNvSpPr txBox="1"/>
          <p:nvPr/>
        </p:nvSpPr>
        <p:spPr>
          <a:xfrm>
            <a:off x="1188179" y="2080727"/>
            <a:ext cx="7810048" cy="3247043"/>
          </a:xfrm>
          <a:prstGeom prst="rect">
            <a:avLst/>
          </a:prstGeom>
          <a:noFill/>
        </p:spPr>
        <p:txBody>
          <a:bodyPr wrap="square" rtlCol="0">
            <a:spAutoFit/>
          </a:bodyPr>
          <a:lstStyle/>
          <a:p>
            <a:pPr>
              <a:lnSpc>
                <a:spcPts val="2120"/>
              </a:lnSpc>
              <a:spcAft>
                <a:spcPts val="1200"/>
              </a:spcAft>
              <a:buClr>
                <a:srgbClr val="13E248"/>
              </a:buClr>
            </a:pPr>
            <a:r>
              <a:rPr lang="en-US" sz="1600" b="1" dirty="0" smtClean="0">
                <a:solidFill>
                  <a:srgbClr val="00559A"/>
                </a:solidFill>
                <a:latin typeface="Source Sans Pro" charset="0"/>
                <a:ea typeface="Source Sans Pro" charset="0"/>
                <a:cs typeface="Source Sans Pro" charset="0"/>
              </a:rPr>
              <a:t>You make the call – is it a breach of Individual Conduct Rules? </a:t>
            </a:r>
          </a:p>
          <a:p>
            <a:pPr marL="342900" indent="-342900">
              <a:lnSpc>
                <a:spcPts val="2120"/>
              </a:lnSpc>
              <a:spcAft>
                <a:spcPts val="1200"/>
              </a:spcAft>
              <a:buClr>
                <a:srgbClr val="13E248"/>
              </a:buClr>
              <a:buFont typeface="+mj-lt"/>
              <a:buAutoNum type="arabicPeriod"/>
            </a:pPr>
            <a:r>
              <a:rPr lang="en-US" sz="1600" dirty="0" smtClean="0">
                <a:solidFill>
                  <a:srgbClr val="333538"/>
                </a:solidFill>
                <a:latin typeface="Source Sans Pro" charset="0"/>
                <a:ea typeface="Source Sans Pro" charset="0"/>
                <a:cs typeface="Source Sans Pro" charset="0"/>
              </a:rPr>
              <a:t>When Sarah joined the firm  a few months ago she exaggerated her past experience. She recorded two-week’s work experience at an insurer as a 4 month permanent role</a:t>
            </a:r>
          </a:p>
          <a:p>
            <a:pPr marL="342900" indent="-342900">
              <a:lnSpc>
                <a:spcPts val="2120"/>
              </a:lnSpc>
              <a:spcAft>
                <a:spcPts val="1200"/>
              </a:spcAft>
              <a:buClr>
                <a:srgbClr val="13E248"/>
              </a:buClr>
              <a:buFont typeface="+mj-lt"/>
              <a:buAutoNum type="arabicPeriod"/>
            </a:pPr>
            <a:r>
              <a:rPr lang="en-US" sz="1600" dirty="0" smtClean="0">
                <a:solidFill>
                  <a:srgbClr val="333538"/>
                </a:solidFill>
                <a:latin typeface="Source Sans Pro" charset="0"/>
                <a:ea typeface="Source Sans Pro" charset="0"/>
                <a:cs typeface="Source Sans Pro" charset="0"/>
              </a:rPr>
              <a:t>Paul is asked by his manager to prepare information for the FCA on the past year’s customer complaints. He </a:t>
            </a:r>
            <a:r>
              <a:rPr lang="en-US" sz="1600" dirty="0" err="1" smtClean="0">
                <a:solidFill>
                  <a:srgbClr val="333538"/>
                </a:solidFill>
                <a:latin typeface="Source Sans Pro" charset="0"/>
                <a:ea typeface="Source Sans Pro" charset="0"/>
                <a:cs typeface="Source Sans Pro" charset="0"/>
              </a:rPr>
              <a:t>realises</a:t>
            </a:r>
            <a:r>
              <a:rPr lang="en-US" sz="1600" dirty="0" smtClean="0">
                <a:solidFill>
                  <a:srgbClr val="333538"/>
                </a:solidFill>
                <a:latin typeface="Source Sans Pro" charset="0"/>
                <a:ea typeface="Source Sans Pro" charset="0"/>
                <a:cs typeface="Source Sans Pro" charset="0"/>
              </a:rPr>
              <a:t> the data is corrupt, as it includes some bogus claims. He decides to include  the data collected anyway, reasoning that more disclosure is better than less. He does not inform his manager that the data is corrupt.</a:t>
            </a:r>
          </a:p>
          <a:p>
            <a:pPr marL="342900" indent="-342900">
              <a:lnSpc>
                <a:spcPts val="2120"/>
              </a:lnSpc>
              <a:spcAft>
                <a:spcPts val="1200"/>
              </a:spcAft>
              <a:buClr>
                <a:srgbClr val="13E248"/>
              </a:buClr>
              <a:buFont typeface="+mj-lt"/>
              <a:buAutoNum type="arabicPeriod"/>
            </a:pPr>
            <a:r>
              <a:rPr lang="en-US" sz="1600" dirty="0" smtClean="0">
                <a:solidFill>
                  <a:srgbClr val="333538"/>
                </a:solidFill>
                <a:latin typeface="Source Sans Pro" charset="0"/>
                <a:ea typeface="Source Sans Pro" charset="0"/>
                <a:cs typeface="Source Sans Pro" charset="0"/>
              </a:rPr>
              <a:t>When using a meeting room, Tony sees a flip chart which illustrates the firm is about to taken over. This is not public knowledge. Excited by the news, Tony shares it with colleagues, friends and family.</a:t>
            </a:r>
          </a:p>
        </p:txBody>
      </p:sp>
    </p:spTree>
    <p:extLst>
      <p:ext uri="{BB962C8B-B14F-4D97-AF65-F5344CB8AC3E}">
        <p14:creationId xmlns:p14="http://schemas.microsoft.com/office/powerpoint/2010/main" val="22935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07886"/>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Group Discussion Exercise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sp>
        <p:nvSpPr>
          <p:cNvPr id="5" name="TextBox 4"/>
          <p:cNvSpPr txBox="1"/>
          <p:nvPr/>
        </p:nvSpPr>
        <p:spPr>
          <a:xfrm>
            <a:off x="1188179" y="2080727"/>
            <a:ext cx="7810048" cy="3247043"/>
          </a:xfrm>
          <a:prstGeom prst="rect">
            <a:avLst/>
          </a:prstGeom>
          <a:noFill/>
        </p:spPr>
        <p:txBody>
          <a:bodyPr wrap="square" rtlCol="0">
            <a:spAutoFit/>
          </a:bodyPr>
          <a:lstStyle/>
          <a:p>
            <a:pPr>
              <a:lnSpc>
                <a:spcPts val="2120"/>
              </a:lnSpc>
              <a:spcAft>
                <a:spcPts val="1200"/>
              </a:spcAft>
              <a:buClr>
                <a:srgbClr val="13E248"/>
              </a:buClr>
            </a:pPr>
            <a:r>
              <a:rPr lang="en-US" sz="1600" b="1" dirty="0" smtClean="0">
                <a:solidFill>
                  <a:srgbClr val="00559A"/>
                </a:solidFill>
                <a:latin typeface="Source Sans Pro" charset="0"/>
                <a:ea typeface="Source Sans Pro" charset="0"/>
                <a:cs typeface="Source Sans Pro" charset="0"/>
              </a:rPr>
              <a:t>You make the call – is it a breach of Individual Conduct Rules? </a:t>
            </a:r>
          </a:p>
          <a:p>
            <a:pPr marL="342900" indent="-342900">
              <a:lnSpc>
                <a:spcPts val="2120"/>
              </a:lnSpc>
              <a:spcAft>
                <a:spcPts val="1200"/>
              </a:spcAft>
              <a:buClr>
                <a:srgbClr val="13E248"/>
              </a:buClr>
              <a:buFont typeface="+mj-lt"/>
              <a:buAutoNum type="arabicPeriod"/>
            </a:pPr>
            <a:r>
              <a:rPr lang="en-US" sz="1600" dirty="0" smtClean="0">
                <a:solidFill>
                  <a:srgbClr val="333538"/>
                </a:solidFill>
                <a:latin typeface="Source Sans Pro" charset="0"/>
                <a:ea typeface="Source Sans Pro" charset="0"/>
                <a:cs typeface="Source Sans Pro" charset="0"/>
              </a:rPr>
              <a:t>When Sarah joined the firm  a few months ago she exaggerated her past experience. She recorded two-week’s work experience at an insurer as a 4 month permanent role</a:t>
            </a:r>
          </a:p>
          <a:p>
            <a:pPr marL="342900" indent="-342900">
              <a:lnSpc>
                <a:spcPts val="2120"/>
              </a:lnSpc>
              <a:spcAft>
                <a:spcPts val="1200"/>
              </a:spcAft>
              <a:buClr>
                <a:srgbClr val="13E248"/>
              </a:buClr>
              <a:buFont typeface="+mj-lt"/>
              <a:buAutoNum type="arabicPeriod"/>
            </a:pPr>
            <a:r>
              <a:rPr lang="en-US" sz="1600" dirty="0" smtClean="0">
                <a:solidFill>
                  <a:srgbClr val="333538"/>
                </a:solidFill>
                <a:latin typeface="Source Sans Pro" charset="0"/>
                <a:ea typeface="Source Sans Pro" charset="0"/>
                <a:cs typeface="Source Sans Pro" charset="0"/>
              </a:rPr>
              <a:t>Paul is asked by his manager to prepare information for the FCA on the past year’s customer complaints. He </a:t>
            </a:r>
            <a:r>
              <a:rPr lang="en-US" sz="1600" dirty="0" err="1" smtClean="0">
                <a:solidFill>
                  <a:srgbClr val="333538"/>
                </a:solidFill>
                <a:latin typeface="Source Sans Pro" charset="0"/>
                <a:ea typeface="Source Sans Pro" charset="0"/>
                <a:cs typeface="Source Sans Pro" charset="0"/>
              </a:rPr>
              <a:t>realises</a:t>
            </a:r>
            <a:r>
              <a:rPr lang="en-US" sz="1600" dirty="0" smtClean="0">
                <a:solidFill>
                  <a:srgbClr val="333538"/>
                </a:solidFill>
                <a:latin typeface="Source Sans Pro" charset="0"/>
                <a:ea typeface="Source Sans Pro" charset="0"/>
                <a:cs typeface="Source Sans Pro" charset="0"/>
              </a:rPr>
              <a:t> the data is corrupt, as it includes some bogus claims. He decides to include  the data collected anyway, reasoning that more disclosure is better than less. He does not inform his manager that the data is corrupt.</a:t>
            </a:r>
          </a:p>
          <a:p>
            <a:pPr marL="342900" indent="-342900">
              <a:lnSpc>
                <a:spcPts val="2120"/>
              </a:lnSpc>
              <a:spcAft>
                <a:spcPts val="1200"/>
              </a:spcAft>
              <a:buClr>
                <a:srgbClr val="13E248"/>
              </a:buClr>
              <a:buFont typeface="+mj-lt"/>
              <a:buAutoNum type="arabicPeriod"/>
            </a:pPr>
            <a:r>
              <a:rPr lang="en-US" sz="1600" dirty="0" smtClean="0">
                <a:solidFill>
                  <a:srgbClr val="333538"/>
                </a:solidFill>
                <a:latin typeface="Source Sans Pro" charset="0"/>
                <a:ea typeface="Source Sans Pro" charset="0"/>
                <a:cs typeface="Source Sans Pro" charset="0"/>
              </a:rPr>
              <a:t>When using a meeting room, Tony sees a flip chart which illustrates the firm is about to taken over. This is not public knowledge. Excited by the news, Tony shares it with colleagues, friends and family.</a:t>
            </a:r>
          </a:p>
        </p:txBody>
      </p:sp>
      <p:sp>
        <p:nvSpPr>
          <p:cNvPr id="6" name="TextBox 5"/>
          <p:cNvSpPr txBox="1"/>
          <p:nvPr/>
        </p:nvSpPr>
        <p:spPr>
          <a:xfrm>
            <a:off x="9079431" y="2628095"/>
            <a:ext cx="1377893" cy="347788"/>
          </a:xfrm>
          <a:prstGeom prst="rect">
            <a:avLst/>
          </a:prstGeom>
          <a:solidFill>
            <a:srgbClr val="00559A"/>
          </a:solidFill>
        </p:spPr>
        <p:txBody>
          <a:bodyPr wrap="square" lIns="144000" tIns="144000" rIns="144000" bIns="144000" rtlCol="0" anchor="ctr" anchorCtr="0">
            <a:spAutoFit/>
          </a:bodyPr>
          <a:lstStyle/>
          <a:p>
            <a:pPr algn="ctr">
              <a:lnSpc>
                <a:spcPts val="2080"/>
              </a:lnSpc>
            </a:pPr>
            <a:r>
              <a:rPr lang="en-US" dirty="0" smtClean="0">
                <a:solidFill>
                  <a:schemeClr val="bg1"/>
                </a:solidFill>
                <a:latin typeface="Source Sans Pro" charset="0"/>
                <a:ea typeface="Source Sans Pro" charset="0"/>
                <a:cs typeface="Source Sans Pro" charset="0"/>
              </a:rPr>
              <a:t>Breach</a:t>
            </a:r>
          </a:p>
        </p:txBody>
      </p:sp>
      <p:sp>
        <p:nvSpPr>
          <p:cNvPr id="7" name="TextBox 6"/>
          <p:cNvSpPr txBox="1"/>
          <p:nvPr/>
        </p:nvSpPr>
        <p:spPr>
          <a:xfrm>
            <a:off x="9079431" y="3339070"/>
            <a:ext cx="1377893" cy="347788"/>
          </a:xfrm>
          <a:prstGeom prst="rect">
            <a:avLst/>
          </a:prstGeom>
          <a:solidFill>
            <a:srgbClr val="00559A"/>
          </a:solidFill>
        </p:spPr>
        <p:txBody>
          <a:bodyPr wrap="square" lIns="144000" tIns="144000" rIns="144000" bIns="144000" rtlCol="0" anchor="ctr" anchorCtr="0">
            <a:spAutoFit/>
          </a:bodyPr>
          <a:lstStyle/>
          <a:p>
            <a:pPr algn="ctr">
              <a:lnSpc>
                <a:spcPts val="2080"/>
              </a:lnSpc>
            </a:pPr>
            <a:r>
              <a:rPr lang="en-US" dirty="0" smtClean="0">
                <a:solidFill>
                  <a:schemeClr val="bg1"/>
                </a:solidFill>
                <a:latin typeface="Source Sans Pro" charset="0"/>
                <a:ea typeface="Source Sans Pro" charset="0"/>
                <a:cs typeface="Source Sans Pro" charset="0"/>
              </a:rPr>
              <a:t>Breach</a:t>
            </a:r>
          </a:p>
        </p:txBody>
      </p:sp>
      <p:sp>
        <p:nvSpPr>
          <p:cNvPr id="8" name="TextBox 7"/>
          <p:cNvSpPr txBox="1"/>
          <p:nvPr/>
        </p:nvSpPr>
        <p:spPr>
          <a:xfrm>
            <a:off x="9079431" y="4531766"/>
            <a:ext cx="1377893" cy="347788"/>
          </a:xfrm>
          <a:prstGeom prst="rect">
            <a:avLst/>
          </a:prstGeom>
          <a:solidFill>
            <a:srgbClr val="00559A"/>
          </a:solidFill>
        </p:spPr>
        <p:txBody>
          <a:bodyPr wrap="square" lIns="144000" tIns="144000" rIns="144000" bIns="144000" rtlCol="0" anchor="ctr" anchorCtr="0">
            <a:spAutoFit/>
          </a:bodyPr>
          <a:lstStyle/>
          <a:p>
            <a:pPr algn="ctr">
              <a:lnSpc>
                <a:spcPts val="2080"/>
              </a:lnSpc>
            </a:pPr>
            <a:r>
              <a:rPr lang="en-US" dirty="0" smtClean="0">
                <a:solidFill>
                  <a:schemeClr val="bg1"/>
                </a:solidFill>
                <a:latin typeface="Source Sans Pro" charset="0"/>
                <a:ea typeface="Source Sans Pro" charset="0"/>
                <a:cs typeface="Source Sans Pro" charset="0"/>
              </a:rPr>
              <a:t>Breach</a:t>
            </a:r>
          </a:p>
        </p:txBody>
      </p:sp>
    </p:spTree>
    <p:extLst>
      <p:ext uri="{BB962C8B-B14F-4D97-AF65-F5344CB8AC3E}">
        <p14:creationId xmlns:p14="http://schemas.microsoft.com/office/powerpoint/2010/main" val="811772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07886"/>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Senior Manager Conduct Rules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051807258"/>
              </p:ext>
            </p:extLst>
          </p:nvPr>
        </p:nvGraphicFramePr>
        <p:xfrm>
          <a:off x="1285461" y="2115288"/>
          <a:ext cx="9554817" cy="3268800"/>
        </p:xfrm>
        <a:graphic>
          <a:graphicData uri="http://schemas.openxmlformats.org/drawingml/2006/table">
            <a:tbl>
              <a:tblPr firstRow="1" bandRow="1">
                <a:tableStyleId>{0505E3EF-67EA-436B-97B2-0124C06EBD24}</a:tableStyleId>
              </a:tblPr>
              <a:tblGrid>
                <a:gridCol w="9554817"/>
              </a:tblGrid>
              <a:tr h="0">
                <a:tc>
                  <a:txBody>
                    <a:bodyPr/>
                    <a:lstStyle/>
                    <a:p>
                      <a:pPr marL="0" indent="0">
                        <a:buFont typeface="+mj-lt"/>
                        <a:buNone/>
                      </a:pPr>
                      <a:r>
                        <a:rPr lang="en-GB" sz="1500" dirty="0" smtClean="0">
                          <a:solidFill>
                            <a:srgbClr val="00559A"/>
                          </a:solidFill>
                          <a:latin typeface="Source Sans Pro" charset="0"/>
                          <a:ea typeface="Source Sans Pro" charset="0"/>
                          <a:cs typeface="Source Sans Pro" charset="0"/>
                        </a:rPr>
                        <a:t>1.  </a:t>
                      </a:r>
                      <a:r>
                        <a:rPr lang="en-GB" sz="1500" b="0" dirty="0" smtClean="0">
                          <a:solidFill>
                            <a:srgbClr val="333538"/>
                          </a:solidFill>
                          <a:latin typeface="Source Sans Pro" charset="0"/>
                          <a:ea typeface="Source Sans Pro" charset="0"/>
                          <a:cs typeface="Source Sans Pro" charset="0"/>
                        </a:rPr>
                        <a:t>You must take reasonable steps to ensure that the business of the firm for which you are responsible is controlled effectively </a:t>
                      </a:r>
                    </a:p>
                  </a:txBody>
                  <a:tcPr marL="251999" marR="251999" marT="144000" marB="14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srgbClr val="00559A"/>
                          </a:solidFill>
                          <a:effectLst/>
                          <a:uLnTx/>
                          <a:uFillTx/>
                          <a:latin typeface="Source Sans Pro" charset="0"/>
                          <a:ea typeface="Source Sans Pro" charset="0"/>
                          <a:cs typeface="Source Sans Pro" charset="0"/>
                        </a:rPr>
                        <a:t>2.  </a:t>
                      </a:r>
                      <a:r>
                        <a:rPr kumimoji="0" lang="en-GB" sz="1500" b="0" i="0" u="none" strike="noStrike" kern="1200" cap="none" spc="0" normalizeH="0" baseline="0" noProof="0" dirty="0" smtClean="0">
                          <a:ln>
                            <a:noFill/>
                          </a:ln>
                          <a:solidFill>
                            <a:srgbClr val="333538"/>
                          </a:solidFill>
                          <a:effectLst/>
                          <a:uLnTx/>
                          <a:uFillTx/>
                          <a:latin typeface="Source Sans Pro" charset="0"/>
                          <a:ea typeface="Source Sans Pro" charset="0"/>
                          <a:cs typeface="Source Sans Pro" charset="0"/>
                        </a:rPr>
                        <a:t>You must take reasonable steps to ensure that the business of the firm for which you are responsible complies with the relevant requirements and standards of the regulatory system</a:t>
                      </a:r>
                    </a:p>
                  </a:txBody>
                  <a:tcPr marL="251999" marR="251999" marT="144000" marB="14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srgbClr val="00559A"/>
                          </a:solidFill>
                          <a:effectLst/>
                          <a:uLnTx/>
                          <a:uFillTx/>
                          <a:latin typeface="Source Sans Pro" charset="0"/>
                          <a:ea typeface="Source Sans Pro" charset="0"/>
                          <a:cs typeface="Source Sans Pro" charset="0"/>
                        </a:rPr>
                        <a:t>3.  </a:t>
                      </a:r>
                      <a:r>
                        <a:rPr kumimoji="0" lang="en-GB" sz="1500" b="0" i="0" u="none" strike="noStrike" kern="1200" cap="none" spc="0" normalizeH="0" baseline="0" noProof="0" dirty="0" smtClean="0">
                          <a:ln>
                            <a:noFill/>
                          </a:ln>
                          <a:solidFill>
                            <a:srgbClr val="333538"/>
                          </a:solidFill>
                          <a:effectLst/>
                          <a:uLnTx/>
                          <a:uFillTx/>
                          <a:latin typeface="Source Sans Pro" charset="0"/>
                          <a:ea typeface="Source Sans Pro" charset="0"/>
                          <a:cs typeface="Source Sans Pro" charset="0"/>
                        </a:rPr>
                        <a:t>You must take reasonable steps to ensure that any delegation of your responsibilities is to an appropriate person and that you oversee the discharge of the delegated responsibility effectively</a:t>
                      </a:r>
                    </a:p>
                  </a:txBody>
                  <a:tcPr marL="251999" marR="251999" marT="144000" marB="14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srgbClr val="00559A"/>
                          </a:solidFill>
                          <a:effectLst/>
                          <a:uLnTx/>
                          <a:uFillTx/>
                          <a:latin typeface="Source Sans Pro" charset="0"/>
                          <a:ea typeface="Source Sans Pro" charset="0"/>
                          <a:cs typeface="Source Sans Pro" charset="0"/>
                        </a:rPr>
                        <a:t>4.  </a:t>
                      </a:r>
                      <a:r>
                        <a:rPr kumimoji="0" lang="en-GB" sz="1500" b="0" i="0" u="none" strike="noStrike" kern="1200" cap="none" spc="0" normalizeH="0" baseline="0" noProof="0" dirty="0" smtClean="0">
                          <a:ln>
                            <a:noFill/>
                          </a:ln>
                          <a:solidFill>
                            <a:srgbClr val="333538"/>
                          </a:solidFill>
                          <a:effectLst/>
                          <a:uLnTx/>
                          <a:uFillTx/>
                          <a:latin typeface="Source Sans Pro" charset="0"/>
                          <a:ea typeface="Source Sans Pro" charset="0"/>
                          <a:cs typeface="Source Sans Pro" charset="0"/>
                        </a:rPr>
                        <a:t>You must disclose appropriately any information of which the FCA or PRA would reasonably expect notice</a:t>
                      </a:r>
                    </a:p>
                  </a:txBody>
                  <a:tcPr marL="251999" marR="251999" marT="144000" marB="14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srgbClr val="00559A"/>
                          </a:solidFill>
                          <a:effectLst/>
                          <a:uLnTx/>
                          <a:uFillTx/>
                          <a:latin typeface="Source Sans Pro" charset="0"/>
                          <a:ea typeface="Source Sans Pro" charset="0"/>
                          <a:cs typeface="Source Sans Pro" charset="0"/>
                        </a:rPr>
                        <a:t>5.  </a:t>
                      </a:r>
                      <a:r>
                        <a:rPr kumimoji="0" lang="en-GB" sz="1500" b="0" i="0" u="none" strike="noStrike" kern="1200" cap="none" spc="0" normalizeH="0" baseline="0" noProof="0" dirty="0" smtClean="0">
                          <a:ln>
                            <a:noFill/>
                          </a:ln>
                          <a:solidFill>
                            <a:srgbClr val="333538"/>
                          </a:solidFill>
                          <a:effectLst/>
                          <a:uLnTx/>
                          <a:uFillTx/>
                          <a:latin typeface="Source Sans Pro" charset="0"/>
                          <a:ea typeface="Source Sans Pro" charset="0"/>
                          <a:cs typeface="Source Sans Pro" charset="0"/>
                        </a:rPr>
                        <a:t>You must observe proper standards of market conduct</a:t>
                      </a:r>
                    </a:p>
                  </a:txBody>
                  <a:tcPr marL="251999" marR="251999" marT="144000" marB="14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3" name="Rectangle 2"/>
          <p:cNvSpPr/>
          <p:nvPr/>
        </p:nvSpPr>
        <p:spPr>
          <a:xfrm>
            <a:off x="1201431" y="5510460"/>
            <a:ext cx="6692196" cy="461665"/>
          </a:xfrm>
          <a:prstGeom prst="rect">
            <a:avLst/>
          </a:prstGeom>
        </p:spPr>
        <p:txBody>
          <a:bodyPr wrap="square">
            <a:spAutoFit/>
          </a:bodyPr>
          <a:lstStyle/>
          <a:p>
            <a:r>
              <a:rPr lang="en-US" sz="1200" i="1" smtClean="0">
                <a:solidFill>
                  <a:srgbClr val="424548"/>
                </a:solidFill>
                <a:effectLst/>
                <a:latin typeface="Source Sans Pro" charset="0"/>
              </a:rPr>
              <a:t>The 5 Individual Conduct Rules and the 4 Senior Manager Conduct Rules apply to all Senior Managers and all Non-Executive Directors that are in the scope of the SMR. </a:t>
            </a:r>
            <a:endParaRPr lang="en-US" sz="1200">
              <a:solidFill>
                <a:srgbClr val="424548"/>
              </a:solidFill>
              <a:effectLst/>
              <a:latin typeface="Source Sans Pro" charset="0"/>
            </a:endParaRPr>
          </a:p>
        </p:txBody>
      </p:sp>
    </p:spTree>
    <p:extLst>
      <p:ext uri="{BB962C8B-B14F-4D97-AF65-F5344CB8AC3E}">
        <p14:creationId xmlns:p14="http://schemas.microsoft.com/office/powerpoint/2010/main" val="2119949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07886"/>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Group Discussion Exercise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sp>
        <p:nvSpPr>
          <p:cNvPr id="5" name="TextBox 4"/>
          <p:cNvSpPr txBox="1"/>
          <p:nvPr/>
        </p:nvSpPr>
        <p:spPr>
          <a:xfrm>
            <a:off x="1188179" y="2080727"/>
            <a:ext cx="8181108" cy="3785652"/>
          </a:xfrm>
          <a:prstGeom prst="rect">
            <a:avLst/>
          </a:prstGeom>
          <a:noFill/>
        </p:spPr>
        <p:txBody>
          <a:bodyPr wrap="square" rtlCol="0">
            <a:spAutoFit/>
          </a:bodyPr>
          <a:lstStyle/>
          <a:p>
            <a:pPr>
              <a:lnSpc>
                <a:spcPts val="2120"/>
              </a:lnSpc>
              <a:spcAft>
                <a:spcPts val="1200"/>
              </a:spcAft>
              <a:buClr>
                <a:srgbClr val="13E248"/>
              </a:buClr>
            </a:pPr>
            <a:r>
              <a:rPr lang="en-US" sz="1600" b="1" dirty="0" smtClean="0">
                <a:solidFill>
                  <a:srgbClr val="00559A"/>
                </a:solidFill>
                <a:latin typeface="Source Sans Pro" charset="0"/>
                <a:ea typeface="Source Sans Pro" charset="0"/>
                <a:cs typeface="Source Sans Pro" charset="0"/>
              </a:rPr>
              <a:t>You make the call – is it a breach of Senior Manager Conduct Rules? </a:t>
            </a:r>
          </a:p>
          <a:p>
            <a:pPr marL="342900" indent="-342900">
              <a:lnSpc>
                <a:spcPts val="2120"/>
              </a:lnSpc>
              <a:spcAft>
                <a:spcPts val="1200"/>
              </a:spcAft>
              <a:buClr>
                <a:srgbClr val="13E248"/>
              </a:buClr>
              <a:buFont typeface="+mj-lt"/>
              <a:buAutoNum type="arabicPeriod"/>
            </a:pPr>
            <a:r>
              <a:rPr lang="en-US" sz="1600" dirty="0" smtClean="0">
                <a:solidFill>
                  <a:srgbClr val="333538"/>
                </a:solidFill>
                <a:latin typeface="Source Sans Pro" charset="0"/>
                <a:ea typeface="Source Sans Pro" charset="0"/>
                <a:cs typeface="Source Sans Pro" charset="0"/>
              </a:rPr>
              <a:t>Mark is the firm’s Claims Manager, however, his firm outsources the majority of its claims handling to a third party provider. He is aware that the provider is experiencing resourcing issues and that there have been a number of delays in  claims handling. Mark knows this will be resolved when additional staff are employed so he takes no further action. </a:t>
            </a:r>
          </a:p>
          <a:p>
            <a:pPr marL="342900" indent="-342900">
              <a:lnSpc>
                <a:spcPts val="2120"/>
              </a:lnSpc>
              <a:spcAft>
                <a:spcPts val="1200"/>
              </a:spcAft>
              <a:buClr>
                <a:srgbClr val="13E248"/>
              </a:buClr>
              <a:buFont typeface="+mj-lt"/>
              <a:buAutoNum type="arabicPeriod"/>
            </a:pPr>
            <a:r>
              <a:rPr lang="en-US" sz="1600" dirty="0" smtClean="0">
                <a:solidFill>
                  <a:srgbClr val="333538"/>
                </a:solidFill>
                <a:latin typeface="Source Sans Pro" charset="0"/>
                <a:ea typeface="Source Sans Pro" charset="0"/>
                <a:cs typeface="Source Sans Pro" charset="0"/>
              </a:rPr>
              <a:t>The CEO has identified an exciting new business opportunity which he is pursuing with a very tight deadline. While the Head of Underwriting has expressed reservations about the timelines and does not think this will allow sufficient time to clearly understand the new line of business, he agrees with the CEO to proceed because it will be very profitable. </a:t>
            </a:r>
          </a:p>
          <a:p>
            <a:pPr marL="342900" indent="-342900">
              <a:lnSpc>
                <a:spcPts val="2120"/>
              </a:lnSpc>
              <a:spcAft>
                <a:spcPts val="1200"/>
              </a:spcAft>
              <a:buClr>
                <a:srgbClr val="13E248"/>
              </a:buClr>
              <a:buFont typeface="+mj-lt"/>
              <a:buAutoNum type="arabicPeriod"/>
            </a:pPr>
            <a:r>
              <a:rPr lang="en-US" sz="1600" dirty="0" smtClean="0">
                <a:solidFill>
                  <a:srgbClr val="333538"/>
                </a:solidFill>
                <a:latin typeface="Source Sans Pro" charset="0"/>
                <a:ea typeface="Source Sans Pro" charset="0"/>
                <a:cs typeface="Source Sans Pro" charset="0"/>
              </a:rPr>
              <a:t>After the sudden departure of his firm’s compliance officer, Martha the Senior Manager responsible, temporarily handed over the compliance function to an external consultant, who has the necessary qualifications.</a:t>
            </a:r>
          </a:p>
        </p:txBody>
      </p:sp>
    </p:spTree>
    <p:extLst>
      <p:ext uri="{BB962C8B-B14F-4D97-AF65-F5344CB8AC3E}">
        <p14:creationId xmlns:p14="http://schemas.microsoft.com/office/powerpoint/2010/main" val="1174454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07886"/>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Group Discussion Exercise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sp>
        <p:nvSpPr>
          <p:cNvPr id="5" name="TextBox 4"/>
          <p:cNvSpPr txBox="1"/>
          <p:nvPr/>
        </p:nvSpPr>
        <p:spPr>
          <a:xfrm>
            <a:off x="1188179" y="2080727"/>
            <a:ext cx="8181108" cy="3785652"/>
          </a:xfrm>
          <a:prstGeom prst="rect">
            <a:avLst/>
          </a:prstGeom>
          <a:noFill/>
        </p:spPr>
        <p:txBody>
          <a:bodyPr wrap="square" rtlCol="0">
            <a:spAutoFit/>
          </a:bodyPr>
          <a:lstStyle/>
          <a:p>
            <a:pPr>
              <a:lnSpc>
                <a:spcPts val="2120"/>
              </a:lnSpc>
              <a:spcAft>
                <a:spcPts val="1200"/>
              </a:spcAft>
              <a:buClr>
                <a:srgbClr val="13E248"/>
              </a:buClr>
            </a:pPr>
            <a:r>
              <a:rPr lang="en-US" sz="1600" b="1" dirty="0" smtClean="0">
                <a:solidFill>
                  <a:srgbClr val="00559A"/>
                </a:solidFill>
                <a:latin typeface="Source Sans Pro" charset="0"/>
                <a:ea typeface="Source Sans Pro" charset="0"/>
                <a:cs typeface="Source Sans Pro" charset="0"/>
              </a:rPr>
              <a:t>You make the call – is it a breach of Senior Manager Conduct Rules? </a:t>
            </a:r>
          </a:p>
          <a:p>
            <a:pPr marL="342900" indent="-342900">
              <a:lnSpc>
                <a:spcPts val="2120"/>
              </a:lnSpc>
              <a:spcAft>
                <a:spcPts val="1200"/>
              </a:spcAft>
              <a:buClr>
                <a:srgbClr val="13E248"/>
              </a:buClr>
              <a:buFont typeface="+mj-lt"/>
              <a:buAutoNum type="arabicPeriod"/>
            </a:pPr>
            <a:r>
              <a:rPr lang="en-US" sz="1600" dirty="0" smtClean="0">
                <a:solidFill>
                  <a:srgbClr val="333538"/>
                </a:solidFill>
                <a:latin typeface="Source Sans Pro" charset="0"/>
                <a:ea typeface="Source Sans Pro" charset="0"/>
                <a:cs typeface="Source Sans Pro" charset="0"/>
              </a:rPr>
              <a:t>Mark is the firm’s Claims Manager, however, his firm outsources the majority of its claims handling to a third party provider. He is aware that the provider is experiencing resourcing issues and that there have been a number of delays in  claims handling. Mark knows this will be resolved when additional staff are employed so he takes no further action. </a:t>
            </a:r>
          </a:p>
          <a:p>
            <a:pPr marL="342900" indent="-342900">
              <a:lnSpc>
                <a:spcPts val="2120"/>
              </a:lnSpc>
              <a:spcAft>
                <a:spcPts val="1200"/>
              </a:spcAft>
              <a:buClr>
                <a:srgbClr val="13E248"/>
              </a:buClr>
              <a:buFont typeface="+mj-lt"/>
              <a:buAutoNum type="arabicPeriod"/>
            </a:pPr>
            <a:r>
              <a:rPr lang="en-US" sz="1600" dirty="0" smtClean="0">
                <a:solidFill>
                  <a:srgbClr val="333538"/>
                </a:solidFill>
                <a:latin typeface="Source Sans Pro" charset="0"/>
                <a:ea typeface="Source Sans Pro" charset="0"/>
                <a:cs typeface="Source Sans Pro" charset="0"/>
              </a:rPr>
              <a:t>The CEO has identified an exciting new business opportunity which he is pursuing with a very tight deadline. While the Head of Underwriting has expressed reservations about the timelines and does not think this will allow sufficient time to clearly understand the new line of business, he agrees with the CEO to proceed because it will be very profitable. </a:t>
            </a:r>
          </a:p>
          <a:p>
            <a:pPr marL="342900" indent="-342900">
              <a:lnSpc>
                <a:spcPts val="2120"/>
              </a:lnSpc>
              <a:spcAft>
                <a:spcPts val="1200"/>
              </a:spcAft>
              <a:buClr>
                <a:srgbClr val="13E248"/>
              </a:buClr>
              <a:buFont typeface="+mj-lt"/>
              <a:buAutoNum type="arabicPeriod"/>
            </a:pPr>
            <a:r>
              <a:rPr lang="en-US" sz="1600" dirty="0" smtClean="0">
                <a:solidFill>
                  <a:srgbClr val="333538"/>
                </a:solidFill>
                <a:latin typeface="Source Sans Pro" charset="0"/>
                <a:ea typeface="Source Sans Pro" charset="0"/>
                <a:cs typeface="Source Sans Pro" charset="0"/>
              </a:rPr>
              <a:t>After the sudden departure of his firm’s compliance officer, Martha the Senior Manager responsible, temporarily handed over the compliance function to an external consultant, who has the necessary qualifications.</a:t>
            </a:r>
          </a:p>
        </p:txBody>
      </p:sp>
      <p:sp>
        <p:nvSpPr>
          <p:cNvPr id="6" name="TextBox 5"/>
          <p:cNvSpPr txBox="1"/>
          <p:nvPr/>
        </p:nvSpPr>
        <p:spPr>
          <a:xfrm>
            <a:off x="9476997" y="2615436"/>
            <a:ext cx="1377893" cy="373107"/>
          </a:xfrm>
          <a:prstGeom prst="rect">
            <a:avLst/>
          </a:prstGeom>
          <a:solidFill>
            <a:srgbClr val="00559A"/>
          </a:solidFill>
        </p:spPr>
        <p:txBody>
          <a:bodyPr wrap="square" lIns="144000" tIns="144000" rIns="144000" bIns="144000" rtlCol="0" anchor="ctr" anchorCtr="0">
            <a:spAutoFit/>
          </a:bodyPr>
          <a:lstStyle/>
          <a:p>
            <a:pPr algn="ctr">
              <a:lnSpc>
                <a:spcPts val="2080"/>
              </a:lnSpc>
            </a:pPr>
            <a:r>
              <a:rPr lang="en-US" sz="1600" dirty="0" smtClean="0">
                <a:solidFill>
                  <a:schemeClr val="bg1"/>
                </a:solidFill>
                <a:latin typeface="Source Sans Pro" charset="0"/>
                <a:ea typeface="Source Sans Pro" charset="0"/>
                <a:cs typeface="Source Sans Pro" charset="0"/>
              </a:rPr>
              <a:t>Breach</a:t>
            </a:r>
          </a:p>
        </p:txBody>
      </p:sp>
      <p:sp>
        <p:nvSpPr>
          <p:cNvPr id="7" name="TextBox 6"/>
          <p:cNvSpPr txBox="1"/>
          <p:nvPr/>
        </p:nvSpPr>
        <p:spPr>
          <a:xfrm>
            <a:off x="9476997" y="3813504"/>
            <a:ext cx="1377893" cy="373107"/>
          </a:xfrm>
          <a:prstGeom prst="rect">
            <a:avLst/>
          </a:prstGeom>
          <a:solidFill>
            <a:srgbClr val="00559A"/>
          </a:solidFill>
        </p:spPr>
        <p:txBody>
          <a:bodyPr wrap="square" lIns="144000" tIns="144000" rIns="144000" bIns="144000" rtlCol="0" anchor="ctr" anchorCtr="0">
            <a:spAutoFit/>
          </a:bodyPr>
          <a:lstStyle/>
          <a:p>
            <a:pPr algn="ctr">
              <a:lnSpc>
                <a:spcPts val="2080"/>
              </a:lnSpc>
            </a:pPr>
            <a:r>
              <a:rPr lang="en-US" sz="1600" dirty="0" smtClean="0">
                <a:solidFill>
                  <a:schemeClr val="bg1"/>
                </a:solidFill>
                <a:latin typeface="Source Sans Pro" charset="0"/>
                <a:ea typeface="Source Sans Pro" charset="0"/>
                <a:cs typeface="Source Sans Pro" charset="0"/>
              </a:rPr>
              <a:t>Breach</a:t>
            </a:r>
          </a:p>
        </p:txBody>
      </p:sp>
      <p:sp>
        <p:nvSpPr>
          <p:cNvPr id="8" name="TextBox 7"/>
          <p:cNvSpPr txBox="1"/>
          <p:nvPr/>
        </p:nvSpPr>
        <p:spPr>
          <a:xfrm>
            <a:off x="9476997" y="5051328"/>
            <a:ext cx="1377893" cy="373107"/>
          </a:xfrm>
          <a:prstGeom prst="rect">
            <a:avLst/>
          </a:prstGeom>
          <a:solidFill>
            <a:srgbClr val="13E248"/>
          </a:solidFill>
        </p:spPr>
        <p:txBody>
          <a:bodyPr wrap="square" lIns="144000" tIns="144000" rIns="144000" bIns="144000" rtlCol="0" anchor="ctr" anchorCtr="0">
            <a:spAutoFit/>
          </a:bodyPr>
          <a:lstStyle/>
          <a:p>
            <a:pPr algn="ctr">
              <a:lnSpc>
                <a:spcPts val="2080"/>
              </a:lnSpc>
            </a:pPr>
            <a:r>
              <a:rPr lang="en-US" sz="1600" smtClean="0">
                <a:solidFill>
                  <a:schemeClr val="bg1"/>
                </a:solidFill>
                <a:latin typeface="Source Sans Pro" charset="0"/>
                <a:ea typeface="Source Sans Pro" charset="0"/>
                <a:cs typeface="Source Sans Pro" charset="0"/>
              </a:rPr>
              <a:t>Non-breach</a:t>
            </a:r>
            <a:endParaRPr lang="en-US" sz="1600" dirty="0" smtClean="0">
              <a:solidFill>
                <a:schemeClr val="bg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200430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6924"/>
            <a:ext cx="12192000" cy="24384"/>
          </a:xfrm>
          <a:prstGeom prst="rect">
            <a:avLst/>
          </a:prstGeom>
        </p:spPr>
      </p:pic>
      <p:sp>
        <p:nvSpPr>
          <p:cNvPr id="2" name="TextBox 1"/>
          <p:cNvSpPr txBox="1"/>
          <p:nvPr/>
        </p:nvSpPr>
        <p:spPr>
          <a:xfrm>
            <a:off x="1142551" y="622926"/>
            <a:ext cx="9782501" cy="1374735"/>
          </a:xfrm>
          <a:prstGeom prst="rect">
            <a:avLst/>
          </a:prstGeom>
          <a:noFill/>
        </p:spPr>
        <p:txBody>
          <a:bodyPr wrap="square" rtlCol="0">
            <a:spAutoFit/>
          </a:bodyPr>
          <a:lstStyle/>
          <a:p>
            <a:pPr>
              <a:lnSpc>
                <a:spcPts val="5000"/>
              </a:lnSpc>
            </a:pPr>
            <a:r>
              <a:rPr lang="en-GB" sz="4200" spc="-150" smtClean="0">
                <a:solidFill>
                  <a:schemeClr val="bg1"/>
                </a:solidFill>
                <a:latin typeface="Source Sans Pro Light" charset="0"/>
                <a:ea typeface="Source Sans Pro Light" charset="0"/>
                <a:cs typeface="Source Sans Pro Light" charset="0"/>
              </a:rPr>
              <a:t>Some key implementation dates for Insurers </a:t>
            </a:r>
          </a:p>
          <a:p>
            <a:pPr>
              <a:lnSpc>
                <a:spcPts val="5000"/>
              </a:lnSpc>
            </a:pPr>
            <a:endParaRPr lang="en-GB" sz="4200" spc="-150" dirty="0" smtClean="0">
              <a:solidFill>
                <a:schemeClr val="bg1"/>
              </a:solidFill>
              <a:latin typeface="Source Sans Pro Light" charset="0"/>
              <a:ea typeface="Source Sans Pro Light" charset="0"/>
              <a:cs typeface="Source Sans Pro Light"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35162"/>
            <a:ext cx="1358692" cy="105978"/>
          </a:xfrm>
          <a:prstGeom prst="rect">
            <a:avLst/>
          </a:prstGeom>
        </p:spPr>
      </p:pic>
      <p:sp>
        <p:nvSpPr>
          <p:cNvPr id="4" name="TextBox 3"/>
          <p:cNvSpPr txBox="1"/>
          <p:nvPr/>
        </p:nvSpPr>
        <p:spPr>
          <a:xfrm>
            <a:off x="1174242" y="2980273"/>
            <a:ext cx="3109035" cy="692497"/>
          </a:xfrm>
          <a:prstGeom prst="rect">
            <a:avLst/>
          </a:prstGeom>
          <a:noFill/>
        </p:spPr>
        <p:txBody>
          <a:bodyPr wrap="square" rtlCol="0">
            <a:spAutoFit/>
          </a:bodyPr>
          <a:lstStyle/>
          <a:p>
            <a:pPr marL="285750" indent="-285750">
              <a:spcAft>
                <a:spcPts val="1200"/>
              </a:spcAft>
              <a:buClr>
                <a:srgbClr val="13E248"/>
              </a:buClr>
              <a:buFont typeface="Arial" charset="0"/>
              <a:buChar char="•"/>
            </a:pPr>
            <a:r>
              <a:rPr lang="en-US" sz="1300" dirty="0" smtClean="0">
                <a:solidFill>
                  <a:schemeClr val="bg1"/>
                </a:solidFill>
                <a:latin typeface="Source Sans Pro" charset="0"/>
                <a:ea typeface="Source Sans Pro" charset="0"/>
                <a:cs typeface="Source Sans Pro" charset="0"/>
              </a:rPr>
              <a:t>Confirm to FCA which individuals that hold APR approvals will be converted to which SMFs</a:t>
            </a:r>
          </a:p>
        </p:txBody>
      </p:sp>
      <p:sp>
        <p:nvSpPr>
          <p:cNvPr id="5" name="TextBox 4"/>
          <p:cNvSpPr txBox="1"/>
          <p:nvPr/>
        </p:nvSpPr>
        <p:spPr>
          <a:xfrm>
            <a:off x="1289887" y="2226537"/>
            <a:ext cx="2953634" cy="567811"/>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en-US" dirty="0" smtClean="0">
                <a:solidFill>
                  <a:srgbClr val="00559A"/>
                </a:solidFill>
                <a:latin typeface="Source Sans Pro Semibold" charset="0"/>
                <a:ea typeface="Source Sans Pro Semibold" charset="0"/>
                <a:cs typeface="Source Sans Pro Semibold" charset="0"/>
              </a:rPr>
              <a:t>By 3 Dec 2018</a:t>
            </a:r>
          </a:p>
        </p:txBody>
      </p:sp>
      <p:sp>
        <p:nvSpPr>
          <p:cNvPr id="8" name="TextBox 7"/>
          <p:cNvSpPr txBox="1"/>
          <p:nvPr/>
        </p:nvSpPr>
        <p:spPr>
          <a:xfrm>
            <a:off x="4594816" y="2980273"/>
            <a:ext cx="2947535" cy="3000821"/>
          </a:xfrm>
          <a:prstGeom prst="rect">
            <a:avLst/>
          </a:prstGeom>
          <a:noFill/>
        </p:spPr>
        <p:txBody>
          <a:bodyPr wrap="square" rtlCol="0">
            <a:spAutoFit/>
          </a:bodyPr>
          <a:lstStyle/>
          <a:p>
            <a:pPr marL="285750" indent="-285750">
              <a:spcAft>
                <a:spcPts val="600"/>
              </a:spcAft>
              <a:buClr>
                <a:srgbClr val="13E248"/>
              </a:buClr>
              <a:buFont typeface="Arial" charset="0"/>
              <a:buChar char="•"/>
            </a:pPr>
            <a:r>
              <a:rPr lang="en-US" sz="1300" dirty="0" smtClean="0">
                <a:solidFill>
                  <a:schemeClr val="bg1"/>
                </a:solidFill>
                <a:latin typeface="Source Sans Pro" charset="0"/>
                <a:ea typeface="Source Sans Pro" charset="0"/>
                <a:cs typeface="Source Sans Pro" charset="0"/>
              </a:rPr>
              <a:t>All Senior Managers (SMs) must be identified </a:t>
            </a:r>
          </a:p>
          <a:p>
            <a:pPr marL="285750" indent="-285750">
              <a:spcAft>
                <a:spcPts val="600"/>
              </a:spcAft>
              <a:buClr>
                <a:srgbClr val="13E248"/>
              </a:buClr>
              <a:buFont typeface="Arial" charset="0"/>
              <a:buChar char="•"/>
            </a:pPr>
            <a:r>
              <a:rPr lang="en-US" sz="1300" dirty="0" smtClean="0">
                <a:solidFill>
                  <a:schemeClr val="bg1"/>
                </a:solidFill>
                <a:latin typeface="Source Sans Pro" charset="0"/>
                <a:ea typeface="Source Sans Pro" charset="0"/>
                <a:cs typeface="Source Sans Pro" charset="0"/>
              </a:rPr>
              <a:t>Firms to have completed Statement of Responsibilities for all SMs</a:t>
            </a:r>
          </a:p>
          <a:p>
            <a:pPr marL="285750" indent="-285750">
              <a:spcAft>
                <a:spcPts val="600"/>
              </a:spcAft>
              <a:buClr>
                <a:srgbClr val="13E248"/>
              </a:buClr>
              <a:buFont typeface="Arial" charset="0"/>
              <a:buChar char="•"/>
            </a:pPr>
            <a:r>
              <a:rPr lang="en-US" sz="1300" dirty="0" smtClean="0">
                <a:solidFill>
                  <a:schemeClr val="bg1"/>
                </a:solidFill>
                <a:latin typeface="Source Sans Pro" charset="0"/>
                <a:ea typeface="Source Sans Pro" charset="0"/>
                <a:cs typeface="Source Sans Pro" charset="0"/>
              </a:rPr>
              <a:t>All Certification staff must be identified </a:t>
            </a:r>
          </a:p>
          <a:p>
            <a:pPr marL="285750" indent="-285750">
              <a:spcAft>
                <a:spcPts val="600"/>
              </a:spcAft>
              <a:buClr>
                <a:srgbClr val="13E248"/>
              </a:buClr>
              <a:buFont typeface="Arial" charset="0"/>
              <a:buChar char="•"/>
            </a:pPr>
            <a:r>
              <a:rPr lang="en-US" sz="1300" dirty="0" smtClean="0">
                <a:solidFill>
                  <a:schemeClr val="bg1"/>
                </a:solidFill>
                <a:latin typeface="Source Sans Pro" charset="0"/>
                <a:ea typeface="Source Sans Pro" charset="0"/>
                <a:cs typeface="Source Sans Pro" charset="0"/>
              </a:rPr>
              <a:t>All Senior Managers and Certification Staff must be trained on Conduct Rules</a:t>
            </a:r>
          </a:p>
          <a:p>
            <a:pPr marL="285750" indent="-285750">
              <a:spcAft>
                <a:spcPts val="600"/>
              </a:spcAft>
              <a:buClr>
                <a:srgbClr val="13E248"/>
              </a:buClr>
              <a:buFont typeface="Arial" charset="0"/>
              <a:buChar char="•"/>
            </a:pPr>
            <a:r>
              <a:rPr lang="en-US" sz="1300" dirty="0" smtClean="0">
                <a:solidFill>
                  <a:schemeClr val="bg1"/>
                </a:solidFill>
                <a:latin typeface="Source Sans Pro" charset="0"/>
                <a:ea typeface="Source Sans Pro" charset="0"/>
                <a:cs typeface="Source Sans Pro" charset="0"/>
              </a:rPr>
              <a:t>Senior Managers and Certification staff must abide with Conduct Rules</a:t>
            </a:r>
            <a:br>
              <a:rPr lang="en-US" sz="1300" dirty="0" smtClean="0">
                <a:solidFill>
                  <a:schemeClr val="bg1"/>
                </a:solidFill>
                <a:latin typeface="Source Sans Pro" charset="0"/>
                <a:ea typeface="Source Sans Pro" charset="0"/>
                <a:cs typeface="Source Sans Pro" charset="0"/>
              </a:rPr>
            </a:br>
            <a:endParaRPr lang="en-US" sz="1300" dirty="0" smtClean="0">
              <a:solidFill>
                <a:schemeClr val="bg1"/>
              </a:solidFill>
              <a:latin typeface="Source Sans Pro" charset="0"/>
              <a:ea typeface="Source Sans Pro" charset="0"/>
              <a:cs typeface="Source Sans Pro" charset="0"/>
            </a:endParaRPr>
          </a:p>
        </p:txBody>
      </p:sp>
      <p:sp>
        <p:nvSpPr>
          <p:cNvPr id="9" name="TextBox 8"/>
          <p:cNvSpPr txBox="1"/>
          <p:nvPr/>
        </p:nvSpPr>
        <p:spPr>
          <a:xfrm>
            <a:off x="4701600" y="2226537"/>
            <a:ext cx="2804890" cy="567811"/>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en-US" dirty="0" smtClean="0">
                <a:solidFill>
                  <a:srgbClr val="00559A"/>
                </a:solidFill>
                <a:latin typeface="Source Sans Pro Semibold" charset="0"/>
                <a:ea typeface="Source Sans Pro Semibold" charset="0"/>
                <a:cs typeface="Source Sans Pro Semibold" charset="0"/>
              </a:rPr>
              <a:t>By 10 Dec 2018</a:t>
            </a:r>
          </a:p>
        </p:txBody>
      </p:sp>
      <p:sp>
        <p:nvSpPr>
          <p:cNvPr id="10" name="TextBox 9"/>
          <p:cNvSpPr txBox="1"/>
          <p:nvPr/>
        </p:nvSpPr>
        <p:spPr>
          <a:xfrm>
            <a:off x="8062967" y="2980273"/>
            <a:ext cx="2897947" cy="1246495"/>
          </a:xfrm>
          <a:prstGeom prst="rect">
            <a:avLst/>
          </a:prstGeom>
          <a:noFill/>
        </p:spPr>
        <p:txBody>
          <a:bodyPr wrap="square" rtlCol="0">
            <a:spAutoFit/>
          </a:bodyPr>
          <a:lstStyle/>
          <a:p>
            <a:pPr marL="285750" indent="-285750">
              <a:spcAft>
                <a:spcPts val="1200"/>
              </a:spcAft>
              <a:buClr>
                <a:srgbClr val="13E248"/>
              </a:buClr>
              <a:buFont typeface="Arial" charset="0"/>
              <a:buChar char="•"/>
            </a:pPr>
            <a:r>
              <a:rPr lang="en-US" sz="1300" dirty="0" smtClean="0">
                <a:solidFill>
                  <a:schemeClr val="bg1"/>
                </a:solidFill>
                <a:latin typeface="Source Sans Pro" charset="0"/>
                <a:ea typeface="Source Sans Pro" charset="0"/>
                <a:cs typeface="Source Sans Pro" charset="0"/>
              </a:rPr>
              <a:t>Firms must complete the certification process of </a:t>
            </a:r>
            <a:br>
              <a:rPr lang="en-US" sz="1300" dirty="0" smtClean="0">
                <a:solidFill>
                  <a:schemeClr val="bg1"/>
                </a:solidFill>
                <a:latin typeface="Source Sans Pro" charset="0"/>
                <a:ea typeface="Source Sans Pro" charset="0"/>
                <a:cs typeface="Source Sans Pro" charset="0"/>
              </a:rPr>
            </a:br>
            <a:r>
              <a:rPr lang="en-US" sz="1300" dirty="0" smtClean="0">
                <a:solidFill>
                  <a:schemeClr val="bg1"/>
                </a:solidFill>
                <a:latin typeface="Source Sans Pro" charset="0"/>
                <a:ea typeface="Source Sans Pro" charset="0"/>
                <a:cs typeface="Source Sans Pro" charset="0"/>
              </a:rPr>
              <a:t>identified certification staff </a:t>
            </a:r>
          </a:p>
          <a:p>
            <a:pPr marL="285750" indent="-285750">
              <a:spcAft>
                <a:spcPts val="1200"/>
              </a:spcAft>
              <a:buClr>
                <a:srgbClr val="13E248"/>
              </a:buClr>
              <a:buFont typeface="Arial" charset="0"/>
              <a:buChar char="•"/>
            </a:pPr>
            <a:r>
              <a:rPr lang="en-US" sz="1300" dirty="0" smtClean="0">
                <a:solidFill>
                  <a:schemeClr val="bg1"/>
                </a:solidFill>
                <a:latin typeface="Source Sans Pro" charset="0"/>
                <a:ea typeface="Source Sans Pro" charset="0"/>
                <a:cs typeface="Source Sans Pro" charset="0"/>
              </a:rPr>
              <a:t>All other staff must be trained </a:t>
            </a:r>
            <a:br>
              <a:rPr lang="en-US" sz="1300" dirty="0" smtClean="0">
                <a:solidFill>
                  <a:schemeClr val="bg1"/>
                </a:solidFill>
                <a:latin typeface="Source Sans Pro" charset="0"/>
                <a:ea typeface="Source Sans Pro" charset="0"/>
                <a:cs typeface="Source Sans Pro" charset="0"/>
              </a:rPr>
            </a:br>
            <a:r>
              <a:rPr lang="en-US" sz="1300" dirty="0" smtClean="0">
                <a:solidFill>
                  <a:schemeClr val="bg1"/>
                </a:solidFill>
                <a:latin typeface="Source Sans Pro" charset="0"/>
                <a:ea typeface="Source Sans Pro" charset="0"/>
                <a:cs typeface="Source Sans Pro" charset="0"/>
              </a:rPr>
              <a:t>on Individual Conduct Rules </a:t>
            </a:r>
          </a:p>
        </p:txBody>
      </p:sp>
      <p:sp>
        <p:nvSpPr>
          <p:cNvPr id="11" name="TextBox 10"/>
          <p:cNvSpPr txBox="1"/>
          <p:nvPr/>
        </p:nvSpPr>
        <p:spPr>
          <a:xfrm>
            <a:off x="8169751" y="2226537"/>
            <a:ext cx="2755302" cy="567811"/>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en-US" dirty="0" smtClean="0">
                <a:solidFill>
                  <a:srgbClr val="00559A"/>
                </a:solidFill>
                <a:latin typeface="Source Sans Pro Semibold" charset="0"/>
                <a:ea typeface="Source Sans Pro Semibold" charset="0"/>
                <a:cs typeface="Source Sans Pro Semibold" charset="0"/>
              </a:rPr>
              <a:t>By 9 Dec 2019</a:t>
            </a:r>
          </a:p>
        </p:txBody>
      </p:sp>
    </p:spTree>
    <p:extLst>
      <p:ext uri="{BB962C8B-B14F-4D97-AF65-F5344CB8AC3E}">
        <p14:creationId xmlns:p14="http://schemas.microsoft.com/office/powerpoint/2010/main" val="1172256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4378" y="2721114"/>
            <a:ext cx="6817334" cy="707886"/>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Any Questions?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517" y="3680503"/>
            <a:ext cx="1358692" cy="105978"/>
          </a:xfrm>
          <a:prstGeom prst="rect">
            <a:avLst/>
          </a:prstGeom>
        </p:spPr>
      </p:pic>
    </p:spTree>
    <p:extLst>
      <p:ext uri="{BB962C8B-B14F-4D97-AF65-F5344CB8AC3E}">
        <p14:creationId xmlns:p14="http://schemas.microsoft.com/office/powerpoint/2010/main" val="1561243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3143" y="2164523"/>
            <a:ext cx="6817334" cy="707886"/>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Next steps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282" y="3123912"/>
            <a:ext cx="1358692" cy="105978"/>
          </a:xfrm>
          <a:prstGeom prst="rect">
            <a:avLst/>
          </a:prstGeom>
        </p:spPr>
      </p:pic>
      <p:sp>
        <p:nvSpPr>
          <p:cNvPr id="5" name="TextBox 4"/>
          <p:cNvSpPr txBox="1"/>
          <p:nvPr/>
        </p:nvSpPr>
        <p:spPr>
          <a:xfrm>
            <a:off x="3249647" y="3644485"/>
            <a:ext cx="8181108" cy="784830"/>
          </a:xfrm>
          <a:prstGeom prst="rect">
            <a:avLst/>
          </a:prstGeom>
          <a:noFill/>
        </p:spPr>
        <p:txBody>
          <a:bodyPr wrap="square" rtlCol="0">
            <a:spAutoFit/>
          </a:bodyPr>
          <a:lstStyle/>
          <a:p>
            <a:pPr>
              <a:lnSpc>
                <a:spcPts val="2120"/>
              </a:lnSpc>
              <a:spcAft>
                <a:spcPts val="1200"/>
              </a:spcAft>
              <a:buClr>
                <a:srgbClr val="13E248"/>
              </a:buClr>
            </a:pPr>
            <a:r>
              <a:rPr lang="en-US" sz="1600" b="1" dirty="0" smtClean="0">
                <a:solidFill>
                  <a:srgbClr val="00559A"/>
                </a:solidFill>
                <a:latin typeface="Source Sans Pro" charset="0"/>
                <a:ea typeface="Source Sans Pro" charset="0"/>
                <a:cs typeface="Source Sans Pro" charset="0"/>
              </a:rPr>
              <a:t>Call _______ on _______ if you need information or guidance</a:t>
            </a:r>
          </a:p>
          <a:p>
            <a:pPr>
              <a:lnSpc>
                <a:spcPts val="2120"/>
              </a:lnSpc>
              <a:spcAft>
                <a:spcPts val="1200"/>
              </a:spcAft>
              <a:buClr>
                <a:srgbClr val="13E248"/>
              </a:buClr>
            </a:pPr>
            <a:r>
              <a:rPr lang="en-US" sz="1600" b="1" dirty="0" smtClean="0">
                <a:solidFill>
                  <a:srgbClr val="00559A"/>
                </a:solidFill>
                <a:latin typeface="Source Sans Pro" charset="0"/>
                <a:ea typeface="Source Sans Pro" charset="0"/>
                <a:cs typeface="Source Sans Pro" charset="0"/>
              </a:rPr>
              <a:t>Call _______ on _______ if you need to raise concerns</a:t>
            </a:r>
          </a:p>
        </p:txBody>
      </p:sp>
    </p:spTree>
    <p:extLst>
      <p:ext uri="{BB962C8B-B14F-4D97-AF65-F5344CB8AC3E}">
        <p14:creationId xmlns:p14="http://schemas.microsoft.com/office/powerpoint/2010/main" val="481191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1374735"/>
          </a:xfrm>
          <a:prstGeom prst="rect">
            <a:avLst/>
          </a:prstGeom>
          <a:noFill/>
        </p:spPr>
        <p:txBody>
          <a:bodyPr wrap="square" rtlCol="0">
            <a:spAutoFit/>
          </a:bodyPr>
          <a:lstStyle/>
          <a:p>
            <a:pPr>
              <a:lnSpc>
                <a:spcPts val="5000"/>
              </a:lnSpc>
            </a:pPr>
            <a:r>
              <a:rPr lang="en-GB" sz="4000" spc="-150" smtClean="0">
                <a:solidFill>
                  <a:srgbClr val="00559A"/>
                </a:solidFill>
                <a:latin typeface="Source Sans Pro Light" charset="0"/>
                <a:ea typeface="Source Sans Pro Light" charset="0"/>
                <a:cs typeface="Source Sans Pro Light" charset="0"/>
              </a:rPr>
              <a:t>Parliamentary Commission on Banking Standards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91" y="2229430"/>
            <a:ext cx="1358692" cy="105978"/>
          </a:xfrm>
          <a:prstGeom prst="rect">
            <a:avLst/>
          </a:prstGeom>
        </p:spPr>
      </p:pic>
      <p:sp>
        <p:nvSpPr>
          <p:cNvPr id="5" name="TextBox 4"/>
          <p:cNvSpPr txBox="1"/>
          <p:nvPr/>
        </p:nvSpPr>
        <p:spPr>
          <a:xfrm>
            <a:off x="1170261" y="2688669"/>
            <a:ext cx="7567339" cy="2377446"/>
          </a:xfrm>
          <a:prstGeom prst="rect">
            <a:avLst/>
          </a:prstGeom>
          <a:noFill/>
        </p:spPr>
        <p:txBody>
          <a:bodyPr wrap="square" rtlCol="0">
            <a:spAutoFit/>
          </a:bodyPr>
          <a:lstStyle/>
          <a:p>
            <a:pPr>
              <a:lnSpc>
                <a:spcPts val="2560"/>
              </a:lnSpc>
              <a:spcAft>
                <a:spcPts val="1200"/>
              </a:spcAft>
            </a:pPr>
            <a:r>
              <a:rPr lang="en-US" b="1" dirty="0" smtClean="0">
                <a:solidFill>
                  <a:srgbClr val="333538"/>
                </a:solidFill>
                <a:latin typeface="Source Sans Pro Semibold" charset="0"/>
                <a:ea typeface="Source Sans Pro Semibold" charset="0"/>
                <a:cs typeface="Source Sans Pro Semibold" charset="0"/>
              </a:rPr>
              <a:t>Established in June 2012 to consider the professional standards and culture of the UK banking sector following the 2007-2008 financial crisis. </a:t>
            </a:r>
          </a:p>
          <a:p>
            <a:pPr>
              <a:lnSpc>
                <a:spcPts val="2560"/>
              </a:lnSpc>
              <a:spcAft>
                <a:spcPts val="1200"/>
              </a:spcAft>
            </a:pPr>
            <a:r>
              <a:rPr lang="en-US" dirty="0" smtClean="0">
                <a:solidFill>
                  <a:srgbClr val="333538"/>
                </a:solidFill>
                <a:latin typeface="Source Sans Pro" charset="0"/>
                <a:ea typeface="Source Sans Pro" charset="0"/>
                <a:cs typeface="Source Sans Pro" charset="0"/>
              </a:rPr>
              <a:t>PCBS recommended a new regulatory framework to:</a:t>
            </a:r>
          </a:p>
          <a:p>
            <a:pPr>
              <a:lnSpc>
                <a:spcPts val="2560"/>
              </a:lnSpc>
              <a:spcAft>
                <a:spcPts val="1200"/>
              </a:spcAft>
            </a:pPr>
            <a:r>
              <a:rPr lang="en-US" dirty="0" smtClean="0">
                <a:solidFill>
                  <a:srgbClr val="13E248"/>
                </a:solidFill>
                <a:latin typeface="Source Sans Pro" charset="0"/>
                <a:ea typeface="Source Sans Pro" charset="0"/>
                <a:cs typeface="Source Sans Pro" charset="0"/>
              </a:rPr>
              <a:t>•</a:t>
            </a:r>
            <a:r>
              <a:rPr lang="en-US" dirty="0" smtClean="0">
                <a:solidFill>
                  <a:srgbClr val="333538"/>
                </a:solidFill>
                <a:latin typeface="Source Sans Pro" charset="0"/>
                <a:ea typeface="Source Sans Pro" charset="0"/>
                <a:cs typeface="Source Sans Pro" charset="0"/>
              </a:rPr>
              <a:t> focus accountability on a narrower number of the most senior individuals;</a:t>
            </a:r>
            <a:br>
              <a:rPr lang="en-US" dirty="0" smtClean="0">
                <a:solidFill>
                  <a:srgbClr val="333538"/>
                </a:solidFill>
                <a:latin typeface="Source Sans Pro" charset="0"/>
                <a:ea typeface="Source Sans Pro" charset="0"/>
                <a:cs typeface="Source Sans Pro" charset="0"/>
              </a:rPr>
            </a:br>
            <a:r>
              <a:rPr lang="en-US" dirty="0" smtClean="0">
                <a:solidFill>
                  <a:srgbClr val="13E248"/>
                </a:solidFill>
                <a:latin typeface="Source Sans Pro" charset="0"/>
                <a:ea typeface="Source Sans Pro" charset="0"/>
                <a:cs typeface="Source Sans Pro" charset="0"/>
              </a:rPr>
              <a:t>•</a:t>
            </a:r>
            <a:r>
              <a:rPr lang="en-US" dirty="0" smtClean="0">
                <a:solidFill>
                  <a:srgbClr val="333538"/>
                </a:solidFill>
                <a:latin typeface="Source Sans Pro" charset="0"/>
                <a:ea typeface="Source Sans Pro" charset="0"/>
                <a:cs typeface="Source Sans Pro" charset="0"/>
              </a:rPr>
              <a:t> encourage individuals to take greater responsibility for their actions; and</a:t>
            </a:r>
            <a:br>
              <a:rPr lang="en-US" dirty="0" smtClean="0">
                <a:solidFill>
                  <a:srgbClr val="333538"/>
                </a:solidFill>
                <a:latin typeface="Source Sans Pro" charset="0"/>
                <a:ea typeface="Source Sans Pro" charset="0"/>
                <a:cs typeface="Source Sans Pro" charset="0"/>
              </a:rPr>
            </a:br>
            <a:r>
              <a:rPr lang="en-US" dirty="0" smtClean="0">
                <a:solidFill>
                  <a:srgbClr val="13E248"/>
                </a:solidFill>
                <a:latin typeface="Source Sans Pro" charset="0"/>
                <a:ea typeface="Source Sans Pro" charset="0"/>
                <a:cs typeface="Source Sans Pro" charset="0"/>
              </a:rPr>
              <a:t>•</a:t>
            </a:r>
            <a:r>
              <a:rPr lang="en-US" dirty="0" smtClean="0">
                <a:solidFill>
                  <a:srgbClr val="333538"/>
                </a:solidFill>
                <a:latin typeface="Source Sans Pro" charset="0"/>
                <a:ea typeface="Source Sans Pro" charset="0"/>
                <a:cs typeface="Source Sans Pro" charset="0"/>
              </a:rPr>
              <a:t> make it easier for firms and regulators to hold individuals to account.</a:t>
            </a:r>
          </a:p>
        </p:txBody>
      </p:sp>
      <p:sp>
        <p:nvSpPr>
          <p:cNvPr id="7" name="TextBox 6"/>
          <p:cNvSpPr txBox="1"/>
          <p:nvPr/>
        </p:nvSpPr>
        <p:spPr>
          <a:xfrm>
            <a:off x="8866909" y="2791904"/>
            <a:ext cx="2224424" cy="2182608"/>
          </a:xfrm>
          <a:prstGeom prst="rect">
            <a:avLst/>
          </a:prstGeom>
          <a:solidFill>
            <a:srgbClr val="00559A"/>
          </a:solidFill>
        </p:spPr>
        <p:txBody>
          <a:bodyPr wrap="square" lIns="144000" tIns="684000" bIns="144000" rtlCol="0" anchor="b" anchorCtr="0">
            <a:spAutoFit/>
          </a:bodyPr>
          <a:lstStyle/>
          <a:p>
            <a:pPr>
              <a:lnSpc>
                <a:spcPts val="2080"/>
              </a:lnSpc>
            </a:pPr>
            <a:r>
              <a:rPr lang="en-GB" sz="1400" b="1" i="1" dirty="0" smtClean="0">
                <a:solidFill>
                  <a:srgbClr val="13E248"/>
                </a:solidFill>
                <a:latin typeface="Source Sans Pro" charset="0"/>
                <a:ea typeface="Source Sans Pro" charset="0"/>
                <a:cs typeface="Source Sans Pro" charset="0"/>
              </a:rPr>
              <a:t>July 2013</a:t>
            </a:r>
            <a:r>
              <a:rPr lang="en-GB" sz="1400" b="1" i="1" dirty="0" smtClean="0">
                <a:solidFill>
                  <a:schemeClr val="bg1"/>
                </a:solidFill>
                <a:latin typeface="Source Sans Pro Semibold" charset="0"/>
                <a:ea typeface="Source Sans Pro Semibold" charset="0"/>
                <a:cs typeface="Source Sans Pro Semibold" charset="0"/>
              </a:rPr>
              <a:t/>
            </a:r>
            <a:br>
              <a:rPr lang="en-GB" sz="1400" b="1" i="1" dirty="0" smtClean="0">
                <a:solidFill>
                  <a:schemeClr val="bg1"/>
                </a:solidFill>
                <a:latin typeface="Source Sans Pro Semibold" charset="0"/>
                <a:ea typeface="Source Sans Pro Semibold" charset="0"/>
                <a:cs typeface="Source Sans Pro Semibold" charset="0"/>
              </a:rPr>
            </a:br>
            <a:r>
              <a:rPr lang="en-GB" sz="1400" i="1" dirty="0" smtClean="0">
                <a:solidFill>
                  <a:schemeClr val="bg1"/>
                </a:solidFill>
                <a:latin typeface="Source Sans Pro Semibold" charset="0"/>
                <a:ea typeface="Source Sans Pro Semibold" charset="0"/>
                <a:cs typeface="Source Sans Pro Semibold" charset="0"/>
              </a:rPr>
              <a:t>Government endorsed findings and confirmed it would implement PCBS’ main recommendations.</a:t>
            </a:r>
          </a:p>
        </p:txBody>
      </p:sp>
    </p:spTree>
    <p:extLst>
      <p:ext uri="{BB962C8B-B14F-4D97-AF65-F5344CB8AC3E}">
        <p14:creationId xmlns:p14="http://schemas.microsoft.com/office/powerpoint/2010/main" val="2107146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6924"/>
            <a:ext cx="12192000" cy="24384"/>
          </a:xfrm>
          <a:prstGeom prst="rect">
            <a:avLst/>
          </a:prstGeom>
        </p:spPr>
      </p:pic>
      <p:sp>
        <p:nvSpPr>
          <p:cNvPr id="2" name="TextBox 1"/>
          <p:cNvSpPr txBox="1"/>
          <p:nvPr/>
        </p:nvSpPr>
        <p:spPr>
          <a:xfrm>
            <a:off x="1142552" y="622926"/>
            <a:ext cx="6817334" cy="733534"/>
          </a:xfrm>
          <a:prstGeom prst="rect">
            <a:avLst/>
          </a:prstGeom>
          <a:noFill/>
        </p:spPr>
        <p:txBody>
          <a:bodyPr wrap="square" rtlCol="0">
            <a:spAutoFit/>
          </a:bodyPr>
          <a:lstStyle/>
          <a:p>
            <a:pPr>
              <a:lnSpc>
                <a:spcPts val="5000"/>
              </a:lnSpc>
            </a:pPr>
            <a:r>
              <a:rPr lang="en-GB" sz="4200" spc="-150" dirty="0" smtClean="0">
                <a:solidFill>
                  <a:schemeClr val="bg1"/>
                </a:solidFill>
                <a:latin typeface="Source Sans Pro Light" charset="0"/>
                <a:ea typeface="Source Sans Pro Light" charset="0"/>
                <a:cs typeface="Source Sans Pro Light" charset="0"/>
              </a:rPr>
              <a:t>Timeline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35162"/>
            <a:ext cx="1358692" cy="105978"/>
          </a:xfrm>
          <a:prstGeom prst="rect">
            <a:avLst/>
          </a:prstGeom>
        </p:spPr>
      </p:pic>
      <p:sp>
        <p:nvSpPr>
          <p:cNvPr id="4" name="TextBox 3"/>
          <p:cNvSpPr txBox="1"/>
          <p:nvPr/>
        </p:nvSpPr>
        <p:spPr>
          <a:xfrm>
            <a:off x="1170263" y="2980273"/>
            <a:ext cx="2267204" cy="805862"/>
          </a:xfrm>
          <a:prstGeom prst="rect">
            <a:avLst/>
          </a:prstGeom>
          <a:noFill/>
        </p:spPr>
        <p:txBody>
          <a:bodyPr wrap="square" rtlCol="0">
            <a:spAutoFit/>
          </a:bodyPr>
          <a:lstStyle/>
          <a:p>
            <a:pPr marL="285750" indent="-285750">
              <a:lnSpc>
                <a:spcPts val="1860"/>
              </a:lnSpc>
              <a:spcAft>
                <a:spcPts val="1200"/>
              </a:spcAft>
              <a:buClr>
                <a:srgbClr val="13E248"/>
              </a:buClr>
              <a:buFont typeface="Arial" charset="0"/>
              <a:buChar char="•"/>
            </a:pPr>
            <a:r>
              <a:rPr lang="en-US" sz="1300" dirty="0" smtClean="0">
                <a:solidFill>
                  <a:schemeClr val="bg1"/>
                </a:solidFill>
                <a:latin typeface="Source Sans Pro" charset="0"/>
                <a:ea typeface="Source Sans Pro" charset="0"/>
                <a:cs typeface="Source Sans Pro" charset="0"/>
              </a:rPr>
              <a:t>HM Treasury announce that all regulated firms will be subject to SM&amp;CR </a:t>
            </a:r>
          </a:p>
        </p:txBody>
      </p:sp>
      <p:sp>
        <p:nvSpPr>
          <p:cNvPr id="5" name="TextBox 4"/>
          <p:cNvSpPr txBox="1"/>
          <p:nvPr/>
        </p:nvSpPr>
        <p:spPr>
          <a:xfrm>
            <a:off x="1267691" y="2230384"/>
            <a:ext cx="2017372" cy="560117"/>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en-US" dirty="0" smtClean="0">
                <a:solidFill>
                  <a:srgbClr val="00559A"/>
                </a:solidFill>
                <a:latin typeface="Source Sans Pro Semibold" charset="0"/>
                <a:ea typeface="Source Sans Pro Semibold" charset="0"/>
                <a:cs typeface="Source Sans Pro Semibold" charset="0"/>
              </a:rPr>
              <a:t>October  2015</a:t>
            </a:r>
          </a:p>
        </p:txBody>
      </p:sp>
      <p:sp>
        <p:nvSpPr>
          <p:cNvPr id="8" name="TextBox 7"/>
          <p:cNvSpPr txBox="1"/>
          <p:nvPr/>
        </p:nvSpPr>
        <p:spPr>
          <a:xfrm>
            <a:off x="3710260" y="2980273"/>
            <a:ext cx="2013205" cy="2418291"/>
          </a:xfrm>
          <a:prstGeom prst="rect">
            <a:avLst/>
          </a:prstGeom>
          <a:noFill/>
        </p:spPr>
        <p:txBody>
          <a:bodyPr wrap="square" rtlCol="0">
            <a:spAutoFit/>
          </a:bodyPr>
          <a:lstStyle/>
          <a:p>
            <a:pPr>
              <a:lnSpc>
                <a:spcPts val="1860"/>
              </a:lnSpc>
              <a:spcAft>
                <a:spcPts val="1200"/>
              </a:spcAft>
              <a:buClr>
                <a:srgbClr val="13E248"/>
              </a:buClr>
            </a:pPr>
            <a:r>
              <a:rPr lang="en-US" sz="1300" dirty="0" smtClean="0">
                <a:solidFill>
                  <a:schemeClr val="bg1"/>
                </a:solidFill>
                <a:latin typeface="Source Sans Pro" charset="0"/>
                <a:ea typeface="Source Sans Pro" charset="0"/>
                <a:cs typeface="Source Sans Pro" charset="0"/>
              </a:rPr>
              <a:t>SM&amp;CR commenced for banks, building societies and PRA designated investment firms.</a:t>
            </a:r>
          </a:p>
          <a:p>
            <a:pPr>
              <a:lnSpc>
                <a:spcPts val="1860"/>
              </a:lnSpc>
              <a:spcAft>
                <a:spcPts val="1200"/>
              </a:spcAft>
              <a:buClr>
                <a:srgbClr val="13E248"/>
              </a:buClr>
            </a:pPr>
            <a:r>
              <a:rPr lang="en-US" sz="1300" dirty="0" smtClean="0">
                <a:solidFill>
                  <a:schemeClr val="bg1"/>
                </a:solidFill>
                <a:latin typeface="Source Sans Pro" charset="0"/>
                <a:ea typeface="Source Sans Pro" charset="0"/>
                <a:cs typeface="Source Sans Pro" charset="0"/>
              </a:rPr>
              <a:t>SIMR replaced </a:t>
            </a:r>
            <a:br>
              <a:rPr lang="en-US" sz="1300" dirty="0" smtClean="0">
                <a:solidFill>
                  <a:schemeClr val="bg1"/>
                </a:solidFill>
                <a:latin typeface="Source Sans Pro" charset="0"/>
                <a:ea typeface="Source Sans Pro" charset="0"/>
                <a:cs typeface="Source Sans Pro" charset="0"/>
              </a:rPr>
            </a:br>
            <a:r>
              <a:rPr lang="en-US" sz="1300" dirty="0" smtClean="0">
                <a:solidFill>
                  <a:schemeClr val="bg1"/>
                </a:solidFill>
                <a:latin typeface="Source Sans Pro" charset="0"/>
                <a:ea typeface="Source Sans Pro" charset="0"/>
                <a:cs typeface="Source Sans Pro" charset="0"/>
              </a:rPr>
              <a:t>the Approved </a:t>
            </a:r>
            <a:br>
              <a:rPr lang="en-US" sz="1300" dirty="0" smtClean="0">
                <a:solidFill>
                  <a:schemeClr val="bg1"/>
                </a:solidFill>
                <a:latin typeface="Source Sans Pro" charset="0"/>
                <a:ea typeface="Source Sans Pro" charset="0"/>
                <a:cs typeface="Source Sans Pro" charset="0"/>
              </a:rPr>
            </a:br>
            <a:r>
              <a:rPr lang="en-US" sz="1300" dirty="0" smtClean="0">
                <a:solidFill>
                  <a:schemeClr val="bg1"/>
                </a:solidFill>
                <a:latin typeface="Source Sans Pro" charset="0"/>
                <a:ea typeface="Source Sans Pro" charset="0"/>
                <a:cs typeface="Source Sans Pro" charset="0"/>
              </a:rPr>
              <a:t>Persons regime for </a:t>
            </a:r>
            <a:br>
              <a:rPr lang="en-US" sz="1300" dirty="0" smtClean="0">
                <a:solidFill>
                  <a:schemeClr val="bg1"/>
                </a:solidFill>
                <a:latin typeface="Source Sans Pro" charset="0"/>
                <a:ea typeface="Source Sans Pro" charset="0"/>
                <a:cs typeface="Source Sans Pro" charset="0"/>
              </a:rPr>
            </a:br>
            <a:r>
              <a:rPr lang="en-US" sz="1300" dirty="0" smtClean="0">
                <a:solidFill>
                  <a:schemeClr val="bg1"/>
                </a:solidFill>
                <a:latin typeface="Source Sans Pro" charset="0"/>
                <a:ea typeface="Source Sans Pro" charset="0"/>
                <a:cs typeface="Source Sans Pro" charset="0"/>
              </a:rPr>
              <a:t>dual-regulated </a:t>
            </a:r>
            <a:br>
              <a:rPr lang="en-US" sz="1300" dirty="0" smtClean="0">
                <a:solidFill>
                  <a:schemeClr val="bg1"/>
                </a:solidFill>
                <a:latin typeface="Source Sans Pro" charset="0"/>
                <a:ea typeface="Source Sans Pro" charset="0"/>
                <a:cs typeface="Source Sans Pro" charset="0"/>
              </a:rPr>
            </a:br>
            <a:r>
              <a:rPr lang="en-US" sz="1300" dirty="0" smtClean="0">
                <a:solidFill>
                  <a:schemeClr val="bg1"/>
                </a:solidFill>
                <a:latin typeface="Source Sans Pro" charset="0"/>
                <a:ea typeface="Source Sans Pro" charset="0"/>
                <a:cs typeface="Source Sans Pro" charset="0"/>
              </a:rPr>
              <a:t>insurance firms </a:t>
            </a:r>
          </a:p>
        </p:txBody>
      </p:sp>
      <p:sp>
        <p:nvSpPr>
          <p:cNvPr id="9" name="TextBox 8"/>
          <p:cNvSpPr txBox="1"/>
          <p:nvPr/>
        </p:nvSpPr>
        <p:spPr>
          <a:xfrm>
            <a:off x="3807688" y="2226537"/>
            <a:ext cx="1915777" cy="567811"/>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fi-FI" dirty="0" smtClean="0">
                <a:solidFill>
                  <a:srgbClr val="00559A"/>
                </a:solidFill>
                <a:latin typeface="Source Sans Pro Semibold" charset="0"/>
                <a:ea typeface="Source Sans Pro Semibold" charset="0"/>
                <a:cs typeface="Source Sans Pro Semibold" charset="0"/>
              </a:rPr>
              <a:t>7 </a:t>
            </a:r>
            <a:r>
              <a:rPr lang="fi-FI" dirty="0" err="1" smtClean="0">
                <a:solidFill>
                  <a:srgbClr val="00559A"/>
                </a:solidFill>
                <a:latin typeface="Source Sans Pro Semibold" charset="0"/>
                <a:ea typeface="Source Sans Pro Semibold" charset="0"/>
                <a:cs typeface="Source Sans Pro Semibold" charset="0"/>
              </a:rPr>
              <a:t>March</a:t>
            </a:r>
            <a:r>
              <a:rPr lang="fi-FI" dirty="0" smtClean="0">
                <a:solidFill>
                  <a:srgbClr val="00559A"/>
                </a:solidFill>
                <a:latin typeface="Source Sans Pro Semibold" charset="0"/>
                <a:ea typeface="Source Sans Pro Semibold" charset="0"/>
                <a:cs typeface="Source Sans Pro Semibold" charset="0"/>
              </a:rPr>
              <a:t>  2016</a:t>
            </a:r>
          </a:p>
        </p:txBody>
      </p:sp>
      <p:sp>
        <p:nvSpPr>
          <p:cNvPr id="10" name="TextBox 9"/>
          <p:cNvSpPr txBox="1"/>
          <p:nvPr/>
        </p:nvSpPr>
        <p:spPr>
          <a:xfrm>
            <a:off x="6216395" y="2980273"/>
            <a:ext cx="1979336" cy="809132"/>
          </a:xfrm>
          <a:prstGeom prst="rect">
            <a:avLst/>
          </a:prstGeom>
          <a:noFill/>
        </p:spPr>
        <p:txBody>
          <a:bodyPr wrap="square" rtlCol="0">
            <a:spAutoFit/>
          </a:bodyPr>
          <a:lstStyle/>
          <a:p>
            <a:pPr>
              <a:lnSpc>
                <a:spcPts val="1860"/>
              </a:lnSpc>
              <a:spcAft>
                <a:spcPts val="1200"/>
              </a:spcAft>
              <a:buClr>
                <a:srgbClr val="13E248"/>
              </a:buClr>
            </a:pPr>
            <a:r>
              <a:rPr lang="en-US" sz="1300" dirty="0" smtClean="0">
                <a:solidFill>
                  <a:schemeClr val="bg1"/>
                </a:solidFill>
                <a:latin typeface="Source Sans Pro" charset="0"/>
                <a:ea typeface="Source Sans Pro" charset="0"/>
                <a:cs typeface="Source Sans Pro" charset="0"/>
              </a:rPr>
              <a:t>Extension of SM&amp;CR </a:t>
            </a:r>
            <a:br>
              <a:rPr lang="en-US" sz="1300" dirty="0" smtClean="0">
                <a:solidFill>
                  <a:schemeClr val="bg1"/>
                </a:solidFill>
                <a:latin typeface="Source Sans Pro" charset="0"/>
                <a:ea typeface="Source Sans Pro" charset="0"/>
                <a:cs typeface="Source Sans Pro" charset="0"/>
              </a:rPr>
            </a:br>
            <a:r>
              <a:rPr lang="en-US" sz="1300" dirty="0" smtClean="0">
                <a:solidFill>
                  <a:schemeClr val="bg1"/>
                </a:solidFill>
                <a:latin typeface="Source Sans Pro" charset="0"/>
                <a:ea typeface="Source Sans Pro" charset="0"/>
                <a:cs typeface="Source Sans Pro" charset="0"/>
              </a:rPr>
              <a:t>to Insurers (replacing APR and SIMR)</a:t>
            </a:r>
          </a:p>
        </p:txBody>
      </p:sp>
      <p:sp>
        <p:nvSpPr>
          <p:cNvPr id="11" name="TextBox 10"/>
          <p:cNvSpPr txBox="1"/>
          <p:nvPr/>
        </p:nvSpPr>
        <p:spPr>
          <a:xfrm>
            <a:off x="6313823" y="2226537"/>
            <a:ext cx="1881908" cy="567811"/>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de-DE" dirty="0" smtClean="0">
                <a:solidFill>
                  <a:srgbClr val="00559A"/>
                </a:solidFill>
                <a:latin typeface="Source Sans Pro Semibold" charset="0"/>
                <a:ea typeface="Source Sans Pro Semibold" charset="0"/>
                <a:cs typeface="Source Sans Pro Semibold" charset="0"/>
              </a:rPr>
              <a:t>10 </a:t>
            </a:r>
            <a:r>
              <a:rPr lang="de-DE" dirty="0" err="1" smtClean="0">
                <a:solidFill>
                  <a:srgbClr val="00559A"/>
                </a:solidFill>
                <a:latin typeface="Source Sans Pro Semibold" charset="0"/>
                <a:ea typeface="Source Sans Pro Semibold" charset="0"/>
                <a:cs typeface="Source Sans Pro Semibold" charset="0"/>
              </a:rPr>
              <a:t>Dec</a:t>
            </a:r>
            <a:r>
              <a:rPr lang="de-DE" dirty="0" smtClean="0">
                <a:solidFill>
                  <a:srgbClr val="00559A"/>
                </a:solidFill>
                <a:latin typeface="Source Sans Pro Semibold" charset="0"/>
                <a:ea typeface="Source Sans Pro Semibold" charset="0"/>
                <a:cs typeface="Source Sans Pro Semibold" charset="0"/>
              </a:rPr>
              <a:t> 2018</a:t>
            </a:r>
          </a:p>
        </p:txBody>
      </p:sp>
      <p:sp>
        <p:nvSpPr>
          <p:cNvPr id="12" name="TextBox 11"/>
          <p:cNvSpPr txBox="1"/>
          <p:nvPr/>
        </p:nvSpPr>
        <p:spPr>
          <a:xfrm>
            <a:off x="8756395" y="2980273"/>
            <a:ext cx="2267204" cy="809132"/>
          </a:xfrm>
          <a:prstGeom prst="rect">
            <a:avLst/>
          </a:prstGeom>
          <a:noFill/>
        </p:spPr>
        <p:txBody>
          <a:bodyPr wrap="square" rtlCol="0">
            <a:spAutoFit/>
          </a:bodyPr>
          <a:lstStyle/>
          <a:p>
            <a:pPr>
              <a:lnSpc>
                <a:spcPts val="1860"/>
              </a:lnSpc>
              <a:spcAft>
                <a:spcPts val="1200"/>
              </a:spcAft>
              <a:buClr>
                <a:srgbClr val="13E248"/>
              </a:buClr>
            </a:pPr>
            <a:r>
              <a:rPr lang="en-US" sz="1300" dirty="0" smtClean="0">
                <a:solidFill>
                  <a:schemeClr val="bg1"/>
                </a:solidFill>
                <a:latin typeface="Source Sans Pro" charset="0"/>
                <a:ea typeface="Source Sans Pro" charset="0"/>
                <a:cs typeface="Source Sans Pro" charset="0"/>
              </a:rPr>
              <a:t>Extension of SM&amp;CR </a:t>
            </a:r>
            <a:br>
              <a:rPr lang="en-US" sz="1300" dirty="0" smtClean="0">
                <a:solidFill>
                  <a:schemeClr val="bg1"/>
                </a:solidFill>
                <a:latin typeface="Source Sans Pro" charset="0"/>
                <a:ea typeface="Source Sans Pro" charset="0"/>
                <a:cs typeface="Source Sans Pro" charset="0"/>
              </a:rPr>
            </a:br>
            <a:r>
              <a:rPr lang="en-US" sz="1300" dirty="0" smtClean="0">
                <a:solidFill>
                  <a:schemeClr val="bg1"/>
                </a:solidFill>
                <a:latin typeface="Source Sans Pro" charset="0"/>
                <a:ea typeface="Source Sans Pro" charset="0"/>
                <a:cs typeface="Source Sans Pro" charset="0"/>
              </a:rPr>
              <a:t>to all financial </a:t>
            </a:r>
            <a:br>
              <a:rPr lang="en-US" sz="1300" dirty="0" smtClean="0">
                <a:solidFill>
                  <a:schemeClr val="bg1"/>
                </a:solidFill>
                <a:latin typeface="Source Sans Pro" charset="0"/>
                <a:ea typeface="Source Sans Pro" charset="0"/>
                <a:cs typeface="Source Sans Pro" charset="0"/>
              </a:rPr>
            </a:br>
            <a:r>
              <a:rPr lang="en-US" sz="1300" dirty="0" smtClean="0">
                <a:solidFill>
                  <a:schemeClr val="bg1"/>
                </a:solidFill>
                <a:latin typeface="Source Sans Pro" charset="0"/>
                <a:ea typeface="Source Sans Pro" charset="0"/>
                <a:cs typeface="Source Sans Pro" charset="0"/>
              </a:rPr>
              <a:t>services firms </a:t>
            </a:r>
          </a:p>
        </p:txBody>
      </p:sp>
      <p:sp>
        <p:nvSpPr>
          <p:cNvPr id="13" name="TextBox 12"/>
          <p:cNvSpPr txBox="1"/>
          <p:nvPr/>
        </p:nvSpPr>
        <p:spPr>
          <a:xfrm>
            <a:off x="8853823" y="2226537"/>
            <a:ext cx="1915773" cy="567811"/>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fr-FR" dirty="0" smtClean="0">
                <a:solidFill>
                  <a:srgbClr val="00559A"/>
                </a:solidFill>
                <a:latin typeface="Source Sans Pro Semibold" charset="0"/>
                <a:ea typeface="Source Sans Pro Semibold" charset="0"/>
                <a:cs typeface="Source Sans Pro Semibold" charset="0"/>
              </a:rPr>
              <a:t>9 </a:t>
            </a:r>
            <a:r>
              <a:rPr lang="fr-FR" dirty="0" err="1" smtClean="0">
                <a:solidFill>
                  <a:srgbClr val="00559A"/>
                </a:solidFill>
                <a:latin typeface="Source Sans Pro Semibold" charset="0"/>
                <a:ea typeface="Source Sans Pro Semibold" charset="0"/>
                <a:cs typeface="Source Sans Pro Semibold" charset="0"/>
              </a:rPr>
              <a:t>Dec</a:t>
            </a:r>
            <a:r>
              <a:rPr lang="fr-FR" dirty="0" smtClean="0">
                <a:solidFill>
                  <a:srgbClr val="00559A"/>
                </a:solidFill>
                <a:latin typeface="Source Sans Pro Semibold" charset="0"/>
                <a:ea typeface="Source Sans Pro Semibold" charset="0"/>
                <a:cs typeface="Source Sans Pro Semibold" charset="0"/>
              </a:rPr>
              <a:t> 2019</a:t>
            </a:r>
          </a:p>
        </p:txBody>
      </p:sp>
    </p:spTree>
    <p:extLst>
      <p:ext uri="{BB962C8B-B14F-4D97-AF65-F5344CB8AC3E}">
        <p14:creationId xmlns:p14="http://schemas.microsoft.com/office/powerpoint/2010/main" val="278141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296" y="451065"/>
            <a:ext cx="5208608" cy="5561635"/>
          </a:xfrm>
          <a:prstGeom prst="rect">
            <a:avLst/>
          </a:prstGeom>
        </p:spPr>
      </p:pic>
      <p:sp>
        <p:nvSpPr>
          <p:cNvPr id="2" name="TextBox 1"/>
          <p:cNvSpPr txBox="1"/>
          <p:nvPr/>
        </p:nvSpPr>
        <p:spPr>
          <a:xfrm>
            <a:off x="1156620" y="1955789"/>
            <a:ext cx="6817334" cy="1374735"/>
          </a:xfrm>
          <a:prstGeom prst="rect">
            <a:avLst/>
          </a:prstGeom>
          <a:noFill/>
        </p:spPr>
        <p:txBody>
          <a:bodyPr wrap="square" rtlCol="0">
            <a:spAutoFit/>
          </a:bodyPr>
          <a:lstStyle/>
          <a:p>
            <a:pPr>
              <a:lnSpc>
                <a:spcPts val="5000"/>
              </a:lnSpc>
            </a:pPr>
            <a:r>
              <a:rPr lang="en-GB" sz="4000" b="1" spc="-150" dirty="0" smtClean="0">
                <a:solidFill>
                  <a:srgbClr val="00559A"/>
                </a:solidFill>
                <a:latin typeface="Source Sans Pro Semibold" charset="0"/>
                <a:ea typeface="Source Sans Pro Semibold" charset="0"/>
                <a:cs typeface="Source Sans Pro Semibold" charset="0"/>
              </a:rPr>
              <a:t>Opinion: </a:t>
            </a:r>
            <a:r>
              <a:rPr lang="en-GB" sz="4000" spc="-150" dirty="0" smtClean="0">
                <a:solidFill>
                  <a:srgbClr val="00559A"/>
                </a:solidFill>
                <a:latin typeface="Source Sans Pro Light" charset="0"/>
                <a:ea typeface="Source Sans Pro Light" charset="0"/>
                <a:cs typeface="Source Sans Pro Light" charset="0"/>
              </a:rPr>
              <a:t/>
            </a:r>
            <a:br>
              <a:rPr lang="en-GB" sz="4000" spc="-150" dirty="0" smtClean="0">
                <a:solidFill>
                  <a:srgbClr val="00559A"/>
                </a:solidFill>
                <a:latin typeface="Source Sans Pro Light" charset="0"/>
                <a:ea typeface="Source Sans Pro Light" charset="0"/>
                <a:cs typeface="Source Sans Pro Light" charset="0"/>
              </a:rPr>
            </a:br>
            <a:r>
              <a:rPr lang="en-GB" sz="4000" spc="-150" dirty="0" smtClean="0">
                <a:solidFill>
                  <a:srgbClr val="00559A"/>
                </a:solidFill>
                <a:latin typeface="Source Sans Pro Light" charset="0"/>
                <a:ea typeface="Source Sans Pro Light" charset="0"/>
                <a:cs typeface="Source Sans Pro Light" charset="0"/>
              </a:rPr>
              <a:t>What do you think?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3562293"/>
            <a:ext cx="1358692" cy="105978"/>
          </a:xfrm>
          <a:prstGeom prst="rect">
            <a:avLst/>
          </a:prstGeom>
        </p:spPr>
      </p:pic>
      <p:sp>
        <p:nvSpPr>
          <p:cNvPr id="5" name="TextBox 4"/>
          <p:cNvSpPr txBox="1"/>
          <p:nvPr/>
        </p:nvSpPr>
        <p:spPr>
          <a:xfrm>
            <a:off x="1170261" y="4021532"/>
            <a:ext cx="7567339" cy="735971"/>
          </a:xfrm>
          <a:prstGeom prst="rect">
            <a:avLst/>
          </a:prstGeom>
          <a:noFill/>
        </p:spPr>
        <p:txBody>
          <a:bodyPr wrap="square" rtlCol="0">
            <a:spAutoFit/>
          </a:bodyPr>
          <a:lstStyle/>
          <a:p>
            <a:pPr>
              <a:lnSpc>
                <a:spcPts val="2560"/>
              </a:lnSpc>
              <a:spcAft>
                <a:spcPts val="1200"/>
              </a:spcAft>
            </a:pPr>
            <a:r>
              <a:rPr lang="en-US" b="1" dirty="0" smtClean="0">
                <a:solidFill>
                  <a:srgbClr val="00559A"/>
                </a:solidFill>
                <a:latin typeface="Source Sans Pro Semibold" charset="0"/>
                <a:ea typeface="Source Sans Pro Semibold" charset="0"/>
                <a:cs typeface="Source Sans Pro Semibold" charset="0"/>
              </a:rPr>
              <a:t>Why is SM&amp;CR being extended </a:t>
            </a:r>
            <a:br>
              <a:rPr lang="en-US" b="1" dirty="0" smtClean="0">
                <a:solidFill>
                  <a:srgbClr val="00559A"/>
                </a:solidFill>
                <a:latin typeface="Source Sans Pro Semibold" charset="0"/>
                <a:ea typeface="Source Sans Pro Semibold" charset="0"/>
                <a:cs typeface="Source Sans Pro Semibold" charset="0"/>
              </a:rPr>
            </a:br>
            <a:r>
              <a:rPr lang="en-US" b="1" dirty="0" smtClean="0">
                <a:solidFill>
                  <a:srgbClr val="00559A"/>
                </a:solidFill>
                <a:latin typeface="Source Sans Pro Semibold" charset="0"/>
                <a:ea typeface="Source Sans Pro Semibold" charset="0"/>
                <a:cs typeface="Source Sans Pro Semibold" charset="0"/>
              </a:rPr>
              <a:t>to all insurance firms?</a:t>
            </a:r>
          </a:p>
        </p:txBody>
      </p:sp>
    </p:spTree>
    <p:extLst>
      <p:ext uri="{BB962C8B-B14F-4D97-AF65-F5344CB8AC3E}">
        <p14:creationId xmlns:p14="http://schemas.microsoft.com/office/powerpoint/2010/main" val="1184988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9646" y="679198"/>
            <a:ext cx="6074169" cy="1374735"/>
          </a:xfrm>
          <a:prstGeom prst="rect">
            <a:avLst/>
          </a:prstGeom>
          <a:noFill/>
        </p:spPr>
        <p:txBody>
          <a:bodyPr wrap="square" rtlCol="0">
            <a:spAutoFit/>
          </a:bodyPr>
          <a:lstStyle/>
          <a:p>
            <a:pPr>
              <a:lnSpc>
                <a:spcPts val="5000"/>
              </a:lnSpc>
            </a:pPr>
            <a:r>
              <a:rPr lang="en-GB" sz="4000" spc="-150" smtClean="0">
                <a:solidFill>
                  <a:srgbClr val="00559A"/>
                </a:solidFill>
                <a:latin typeface="Source Sans Pro Light" charset="0"/>
                <a:ea typeface="Source Sans Pro Light" charset="0"/>
                <a:cs typeface="Source Sans Pro Light" charset="0"/>
              </a:rPr>
              <a:t>Why is SM&amp;CR being extended to all insurance firms?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785" y="2229430"/>
            <a:ext cx="1358692" cy="105978"/>
          </a:xfrm>
          <a:prstGeom prst="rect">
            <a:avLst/>
          </a:prstGeom>
        </p:spPr>
      </p:pic>
      <p:sp>
        <p:nvSpPr>
          <p:cNvPr id="5" name="TextBox 4"/>
          <p:cNvSpPr txBox="1"/>
          <p:nvPr/>
        </p:nvSpPr>
        <p:spPr>
          <a:xfrm>
            <a:off x="5137356" y="2688669"/>
            <a:ext cx="5525955" cy="2693045"/>
          </a:xfrm>
          <a:prstGeom prst="rect">
            <a:avLst/>
          </a:prstGeom>
          <a:noFill/>
        </p:spPr>
        <p:txBody>
          <a:bodyPr wrap="square" rtlCol="0">
            <a:spAutoFit/>
          </a:bodyPr>
          <a:lstStyle/>
          <a:p>
            <a:pPr marL="285750" indent="-285750">
              <a:spcAft>
                <a:spcPts val="600"/>
              </a:spcAft>
              <a:buClr>
                <a:srgbClr val="13E248"/>
              </a:buClr>
              <a:buFont typeface="Arial" charset="0"/>
              <a:buChar char="•"/>
            </a:pPr>
            <a:r>
              <a:rPr lang="en-US" sz="1600" dirty="0">
                <a:solidFill>
                  <a:srgbClr val="333538"/>
                </a:solidFill>
                <a:latin typeface="Source Sans Pro" charset="0"/>
                <a:ea typeface="Source Sans Pro" charset="0"/>
                <a:cs typeface="Source Sans Pro" charset="0"/>
              </a:rPr>
              <a:t>Parliament has amended FSMA to extend SM&amp;CR to all regulated firms</a:t>
            </a:r>
          </a:p>
          <a:p>
            <a:pPr marL="285750" indent="-285750">
              <a:spcAft>
                <a:spcPts val="600"/>
              </a:spcAft>
              <a:buClr>
                <a:srgbClr val="13E248"/>
              </a:buClr>
              <a:buFont typeface="Arial" charset="0"/>
              <a:buChar char="•"/>
            </a:pPr>
            <a:r>
              <a:rPr lang="en-US" sz="1600" dirty="0">
                <a:solidFill>
                  <a:srgbClr val="333538"/>
                </a:solidFill>
                <a:latin typeface="Source Sans Pro" charset="0"/>
                <a:ea typeface="Source Sans Pro" charset="0"/>
                <a:cs typeface="Source Sans Pro" charset="0"/>
              </a:rPr>
              <a:t>To strengthen individual accountability and align more closely with the banking </a:t>
            </a:r>
            <a:r>
              <a:rPr lang="en-US" sz="1600" dirty="0" smtClean="0">
                <a:solidFill>
                  <a:srgbClr val="333538"/>
                </a:solidFill>
                <a:latin typeface="Source Sans Pro" charset="0"/>
                <a:ea typeface="Source Sans Pro" charset="0"/>
                <a:cs typeface="Source Sans Pro" charset="0"/>
              </a:rPr>
              <a:t>sector</a:t>
            </a:r>
          </a:p>
          <a:p>
            <a:pPr marL="285750" indent="-285750">
              <a:spcAft>
                <a:spcPts val="6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Clearer </a:t>
            </a:r>
            <a:r>
              <a:rPr lang="en-US" sz="1600" dirty="0">
                <a:solidFill>
                  <a:srgbClr val="333538"/>
                </a:solidFill>
                <a:latin typeface="Source Sans Pro" charset="0"/>
                <a:ea typeface="Source Sans Pro" charset="0"/>
                <a:cs typeface="Source Sans Pro" charset="0"/>
              </a:rPr>
              <a:t>allocation of responsibilities </a:t>
            </a:r>
          </a:p>
          <a:p>
            <a:pPr marL="285750" indent="-285750">
              <a:spcAft>
                <a:spcPts val="600"/>
              </a:spcAft>
              <a:buClr>
                <a:srgbClr val="13E248"/>
              </a:buClr>
              <a:buFont typeface="Arial" charset="0"/>
              <a:buChar char="•"/>
            </a:pPr>
            <a:r>
              <a:rPr lang="en-US" sz="1600" dirty="0">
                <a:solidFill>
                  <a:srgbClr val="333538"/>
                </a:solidFill>
                <a:latin typeface="Source Sans Pro" charset="0"/>
                <a:ea typeface="Source Sans Pro" charset="0"/>
                <a:cs typeface="Source Sans Pro" charset="0"/>
              </a:rPr>
              <a:t>Senior Individuals will be fully accountable </a:t>
            </a:r>
          </a:p>
          <a:p>
            <a:pPr marL="285750" indent="-285750">
              <a:spcAft>
                <a:spcPts val="600"/>
              </a:spcAft>
              <a:buClr>
                <a:srgbClr val="13E248"/>
              </a:buClr>
              <a:buFont typeface="Arial" charset="0"/>
              <a:buChar char="•"/>
            </a:pPr>
            <a:r>
              <a:rPr lang="en-US" sz="1600" dirty="0">
                <a:solidFill>
                  <a:srgbClr val="333538"/>
                </a:solidFill>
                <a:latin typeface="Source Sans Pro" charset="0"/>
                <a:ea typeface="Source Sans Pro" charset="0"/>
                <a:cs typeface="Source Sans Pro" charset="0"/>
              </a:rPr>
              <a:t>Firms not regulators will be responsible for making sure </a:t>
            </a:r>
            <a:br>
              <a:rPr lang="en-US" sz="1600" dirty="0">
                <a:solidFill>
                  <a:srgbClr val="333538"/>
                </a:solidFill>
                <a:latin typeface="Source Sans Pro" charset="0"/>
                <a:ea typeface="Source Sans Pro" charset="0"/>
                <a:cs typeface="Source Sans Pro" charset="0"/>
              </a:rPr>
            </a:br>
            <a:r>
              <a:rPr lang="en-US" sz="1600" dirty="0">
                <a:solidFill>
                  <a:srgbClr val="333538"/>
                </a:solidFill>
                <a:latin typeface="Source Sans Pro" charset="0"/>
                <a:ea typeface="Source Sans Pro" charset="0"/>
                <a:cs typeface="Source Sans Pro" charset="0"/>
              </a:rPr>
              <a:t>their employees are fit and proper, on an ongoing basis </a:t>
            </a:r>
            <a:endParaRPr lang="en-US" sz="1600" dirty="0" smtClean="0">
              <a:solidFill>
                <a:srgbClr val="333538"/>
              </a:solidFill>
              <a:latin typeface="Source Sans Pro" charset="0"/>
              <a:ea typeface="Source Sans Pro" charset="0"/>
              <a:cs typeface="Source Sans Pro" charset="0"/>
            </a:endParaRPr>
          </a:p>
          <a:p>
            <a:pPr marL="285750" indent="-285750">
              <a:spcAft>
                <a:spcPts val="6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Improve </a:t>
            </a:r>
            <a:r>
              <a:rPr lang="en-US" sz="1600" dirty="0">
                <a:solidFill>
                  <a:srgbClr val="333538"/>
                </a:solidFill>
                <a:latin typeface="Source Sans Pro" charset="0"/>
                <a:ea typeface="Source Sans Pro" charset="0"/>
                <a:cs typeface="Source Sans Pro" charset="0"/>
              </a:rPr>
              <a:t>standards of conduct in staff at all levels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05746"/>
            <a:ext cx="3331822" cy="5049561"/>
          </a:xfrm>
          <a:prstGeom prst="rect">
            <a:avLst/>
          </a:prstGeom>
        </p:spPr>
      </p:pic>
    </p:spTree>
    <p:extLst>
      <p:ext uri="{BB962C8B-B14F-4D97-AF65-F5344CB8AC3E}">
        <p14:creationId xmlns:p14="http://schemas.microsoft.com/office/powerpoint/2010/main" val="1816759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296" y="451065"/>
            <a:ext cx="5208608" cy="5561635"/>
          </a:xfrm>
          <a:prstGeom prst="rect">
            <a:avLst/>
          </a:prstGeom>
        </p:spPr>
      </p:pic>
      <p:sp>
        <p:nvSpPr>
          <p:cNvPr id="2" name="TextBox 1"/>
          <p:cNvSpPr txBox="1"/>
          <p:nvPr/>
        </p:nvSpPr>
        <p:spPr>
          <a:xfrm>
            <a:off x="1156620" y="1955789"/>
            <a:ext cx="6817334" cy="1374735"/>
          </a:xfrm>
          <a:prstGeom prst="rect">
            <a:avLst/>
          </a:prstGeom>
          <a:noFill/>
        </p:spPr>
        <p:txBody>
          <a:bodyPr wrap="square" rtlCol="0">
            <a:spAutoFit/>
          </a:bodyPr>
          <a:lstStyle/>
          <a:p>
            <a:pPr>
              <a:lnSpc>
                <a:spcPts val="5000"/>
              </a:lnSpc>
            </a:pPr>
            <a:r>
              <a:rPr lang="en-GB" sz="4000" b="1" spc="-150" dirty="0" smtClean="0">
                <a:solidFill>
                  <a:srgbClr val="00559A"/>
                </a:solidFill>
                <a:latin typeface="Source Sans Pro Semibold" charset="0"/>
                <a:ea typeface="Source Sans Pro Semibold" charset="0"/>
                <a:cs typeface="Source Sans Pro Semibold" charset="0"/>
              </a:rPr>
              <a:t>Opinion: </a:t>
            </a:r>
            <a:r>
              <a:rPr lang="en-GB" sz="4000" spc="-150" dirty="0" smtClean="0">
                <a:solidFill>
                  <a:srgbClr val="00559A"/>
                </a:solidFill>
                <a:latin typeface="Source Sans Pro Light" charset="0"/>
                <a:ea typeface="Source Sans Pro Light" charset="0"/>
                <a:cs typeface="Source Sans Pro Light" charset="0"/>
              </a:rPr>
              <a:t/>
            </a:r>
            <a:br>
              <a:rPr lang="en-GB" sz="4000" spc="-150" dirty="0" smtClean="0">
                <a:solidFill>
                  <a:srgbClr val="00559A"/>
                </a:solidFill>
                <a:latin typeface="Source Sans Pro Light" charset="0"/>
                <a:ea typeface="Source Sans Pro Light" charset="0"/>
                <a:cs typeface="Source Sans Pro Light" charset="0"/>
              </a:rPr>
            </a:br>
            <a:r>
              <a:rPr lang="en-GB" sz="4000" spc="-150" dirty="0" smtClean="0">
                <a:solidFill>
                  <a:srgbClr val="00559A"/>
                </a:solidFill>
                <a:latin typeface="Source Sans Pro Light" charset="0"/>
                <a:ea typeface="Source Sans Pro Light" charset="0"/>
                <a:cs typeface="Source Sans Pro Light" charset="0"/>
              </a:rPr>
              <a:t>What do you think?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3562293"/>
            <a:ext cx="1358692" cy="105978"/>
          </a:xfrm>
          <a:prstGeom prst="rect">
            <a:avLst/>
          </a:prstGeom>
        </p:spPr>
      </p:pic>
      <p:sp>
        <p:nvSpPr>
          <p:cNvPr id="5" name="TextBox 4"/>
          <p:cNvSpPr txBox="1"/>
          <p:nvPr/>
        </p:nvSpPr>
        <p:spPr>
          <a:xfrm>
            <a:off x="1170261" y="4021532"/>
            <a:ext cx="3570551" cy="759182"/>
          </a:xfrm>
          <a:prstGeom prst="rect">
            <a:avLst/>
          </a:prstGeom>
          <a:noFill/>
        </p:spPr>
        <p:txBody>
          <a:bodyPr wrap="square" rtlCol="0">
            <a:spAutoFit/>
          </a:bodyPr>
          <a:lstStyle/>
          <a:p>
            <a:pPr>
              <a:lnSpc>
                <a:spcPts val="2560"/>
              </a:lnSpc>
              <a:spcAft>
                <a:spcPts val="1200"/>
              </a:spcAft>
            </a:pPr>
            <a:r>
              <a:rPr lang="en-US" b="1" smtClean="0">
                <a:solidFill>
                  <a:srgbClr val="00559A"/>
                </a:solidFill>
                <a:latin typeface="Source Sans Pro Semibold" charset="0"/>
                <a:ea typeface="Source Sans Pro Semibold" charset="0"/>
                <a:cs typeface="Source Sans Pro Semibold" charset="0"/>
              </a:rPr>
              <a:t>Which types of insurance firms is SM&amp;CR being extended to?</a:t>
            </a:r>
          </a:p>
        </p:txBody>
      </p:sp>
    </p:spTree>
    <p:extLst>
      <p:ext uri="{BB962C8B-B14F-4D97-AF65-F5344CB8AC3E}">
        <p14:creationId xmlns:p14="http://schemas.microsoft.com/office/powerpoint/2010/main" val="75803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33534"/>
          </a:xfrm>
          <a:prstGeom prst="rect">
            <a:avLst/>
          </a:prstGeom>
          <a:noFill/>
        </p:spPr>
        <p:txBody>
          <a:bodyPr wrap="square" rtlCol="0">
            <a:spAutoFit/>
          </a:bodyPr>
          <a:lstStyle/>
          <a:p>
            <a:pPr>
              <a:lnSpc>
                <a:spcPts val="5000"/>
              </a:lnSpc>
            </a:pPr>
            <a:r>
              <a:rPr lang="en-GB" sz="4200" spc="-150" dirty="0" smtClean="0">
                <a:solidFill>
                  <a:schemeClr val="bg1"/>
                </a:solidFill>
                <a:latin typeface="Source Sans Pro Light" charset="0"/>
                <a:ea typeface="Source Sans Pro Light" charset="0"/>
                <a:cs typeface="Source Sans Pro Light" charset="0"/>
              </a:rPr>
              <a:t>Application – Insurance Sector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91" y="1535162"/>
            <a:ext cx="1358692" cy="105978"/>
          </a:xfrm>
          <a:prstGeom prst="rect">
            <a:avLst/>
          </a:prstGeom>
        </p:spPr>
      </p:pic>
      <p:sp>
        <p:nvSpPr>
          <p:cNvPr id="5" name="TextBox 4"/>
          <p:cNvSpPr txBox="1"/>
          <p:nvPr/>
        </p:nvSpPr>
        <p:spPr>
          <a:xfrm>
            <a:off x="1259108" y="2615918"/>
            <a:ext cx="2441020" cy="914465"/>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en-US" dirty="0" smtClean="0">
                <a:solidFill>
                  <a:srgbClr val="00559A"/>
                </a:solidFill>
                <a:latin typeface="Source Sans Pro Semibold" charset="0"/>
                <a:ea typeface="Source Sans Pro Semibold" charset="0"/>
                <a:cs typeface="Source Sans Pro Semibold" charset="0"/>
              </a:rPr>
              <a:t>Insurers</a:t>
            </a:r>
          </a:p>
        </p:txBody>
      </p:sp>
      <p:sp>
        <p:nvSpPr>
          <p:cNvPr id="9" name="TextBox 8"/>
          <p:cNvSpPr txBox="1"/>
          <p:nvPr/>
        </p:nvSpPr>
        <p:spPr>
          <a:xfrm>
            <a:off x="4062995" y="2615919"/>
            <a:ext cx="2318091" cy="914465"/>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fi-FI" dirty="0" err="1" smtClean="0">
                <a:solidFill>
                  <a:srgbClr val="00559A"/>
                </a:solidFill>
                <a:latin typeface="Source Sans Pro Semibold" charset="0"/>
                <a:ea typeface="Source Sans Pro Semibold" charset="0"/>
                <a:cs typeface="Source Sans Pro Semibold" charset="0"/>
              </a:rPr>
              <a:t>Reinsurers</a:t>
            </a:r>
            <a:endParaRPr lang="fi-FI" dirty="0" smtClean="0">
              <a:solidFill>
                <a:srgbClr val="00559A"/>
              </a:solidFill>
              <a:latin typeface="Source Sans Pro Semibold" charset="0"/>
              <a:ea typeface="Source Sans Pro Semibold" charset="0"/>
              <a:cs typeface="Source Sans Pro Semibold" charset="0"/>
            </a:endParaRPr>
          </a:p>
        </p:txBody>
      </p:sp>
      <p:sp>
        <p:nvSpPr>
          <p:cNvPr id="11" name="TextBox 10"/>
          <p:cNvSpPr txBox="1"/>
          <p:nvPr/>
        </p:nvSpPr>
        <p:spPr>
          <a:xfrm>
            <a:off x="6755570" y="2615919"/>
            <a:ext cx="2277109" cy="914465"/>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de-DE" dirty="0" smtClean="0">
                <a:solidFill>
                  <a:srgbClr val="00559A"/>
                </a:solidFill>
                <a:latin typeface="Source Sans Pro Semibold" charset="0"/>
                <a:ea typeface="Source Sans Pro Semibold" charset="0"/>
                <a:cs typeface="Source Sans Pro Semibold" charset="0"/>
              </a:rPr>
              <a:t>ISPVs</a:t>
            </a:r>
          </a:p>
        </p:txBody>
      </p:sp>
      <p:sp>
        <p:nvSpPr>
          <p:cNvPr id="14" name="TextBox 13"/>
          <p:cNvSpPr txBox="1"/>
          <p:nvPr/>
        </p:nvSpPr>
        <p:spPr>
          <a:xfrm>
            <a:off x="1182059" y="1833910"/>
            <a:ext cx="5036138" cy="579646"/>
          </a:xfrm>
          <a:prstGeom prst="rect">
            <a:avLst/>
          </a:prstGeom>
          <a:noFill/>
        </p:spPr>
        <p:txBody>
          <a:bodyPr wrap="square" rtlCol="0">
            <a:spAutoFit/>
          </a:bodyPr>
          <a:lstStyle/>
          <a:p>
            <a:pPr>
              <a:lnSpc>
                <a:spcPts val="1860"/>
              </a:lnSpc>
              <a:spcAft>
                <a:spcPts val="1200"/>
              </a:spcAft>
              <a:buClr>
                <a:srgbClr val="13E248"/>
              </a:buClr>
            </a:pPr>
            <a:r>
              <a:rPr lang="en-US" sz="1300" b="1" dirty="0" smtClean="0">
                <a:solidFill>
                  <a:schemeClr val="bg1"/>
                </a:solidFill>
                <a:latin typeface="Source Sans Pro" charset="0"/>
                <a:ea typeface="Source Sans Pro" charset="0"/>
                <a:cs typeface="Source Sans Pro" charset="0"/>
              </a:rPr>
              <a:t>From 10/12/18 SM&amp;CR will apply to all insurance and reinsurance firms regulated by the FCA and the PRA, this includes: </a:t>
            </a:r>
          </a:p>
        </p:txBody>
      </p:sp>
      <p:sp>
        <p:nvSpPr>
          <p:cNvPr id="19" name="TextBox 18"/>
          <p:cNvSpPr txBox="1"/>
          <p:nvPr/>
        </p:nvSpPr>
        <p:spPr>
          <a:xfrm>
            <a:off x="1259108" y="3709083"/>
            <a:ext cx="2441020" cy="1091511"/>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en-US" dirty="0" smtClean="0">
                <a:solidFill>
                  <a:srgbClr val="00559A"/>
                </a:solidFill>
                <a:latin typeface="Source Sans Pro Semibold" charset="0"/>
                <a:ea typeface="Source Sans Pro Semibold" charset="0"/>
                <a:cs typeface="Source Sans Pro Semibold" charset="0"/>
              </a:rPr>
              <a:t>The Society of Lloyd’s</a:t>
            </a:r>
          </a:p>
        </p:txBody>
      </p:sp>
      <p:sp>
        <p:nvSpPr>
          <p:cNvPr id="20" name="TextBox 19"/>
          <p:cNvSpPr txBox="1"/>
          <p:nvPr/>
        </p:nvSpPr>
        <p:spPr>
          <a:xfrm>
            <a:off x="4062995" y="3709083"/>
            <a:ext cx="2318091" cy="1091511"/>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fi-FI" dirty="0" err="1" smtClean="0">
                <a:solidFill>
                  <a:srgbClr val="00559A"/>
                </a:solidFill>
                <a:latin typeface="Source Sans Pro Semibold" charset="0"/>
                <a:ea typeface="Source Sans Pro Semibold" charset="0"/>
                <a:cs typeface="Source Sans Pro Semibold" charset="0"/>
              </a:rPr>
              <a:t>Managing</a:t>
            </a:r>
            <a:r>
              <a:rPr lang="fi-FI" dirty="0" smtClean="0">
                <a:solidFill>
                  <a:srgbClr val="00559A"/>
                </a:solidFill>
                <a:latin typeface="Source Sans Pro Semibold" charset="0"/>
                <a:ea typeface="Source Sans Pro Semibold" charset="0"/>
                <a:cs typeface="Source Sans Pro Semibold" charset="0"/>
              </a:rPr>
              <a:t> </a:t>
            </a:r>
            <a:r>
              <a:rPr lang="fi-FI" dirty="0" err="1" smtClean="0">
                <a:solidFill>
                  <a:srgbClr val="00559A"/>
                </a:solidFill>
                <a:latin typeface="Source Sans Pro Semibold" charset="0"/>
                <a:ea typeface="Source Sans Pro Semibold" charset="0"/>
                <a:cs typeface="Source Sans Pro Semibold" charset="0"/>
              </a:rPr>
              <a:t>Agents</a:t>
            </a:r>
            <a:endParaRPr lang="fi-FI" dirty="0" smtClean="0">
              <a:solidFill>
                <a:srgbClr val="00559A"/>
              </a:solidFill>
              <a:latin typeface="Source Sans Pro Semibold" charset="0"/>
              <a:ea typeface="Source Sans Pro Semibold" charset="0"/>
              <a:cs typeface="Source Sans Pro Semibold" charset="0"/>
            </a:endParaRPr>
          </a:p>
        </p:txBody>
      </p:sp>
      <p:sp>
        <p:nvSpPr>
          <p:cNvPr id="21" name="TextBox 20"/>
          <p:cNvSpPr txBox="1"/>
          <p:nvPr/>
        </p:nvSpPr>
        <p:spPr>
          <a:xfrm>
            <a:off x="6755570" y="3705477"/>
            <a:ext cx="2277109" cy="1098726"/>
          </a:xfrm>
          <a:prstGeom prst="rect">
            <a:avLst/>
          </a:prstGeom>
          <a:solidFill>
            <a:schemeClr val="bg1"/>
          </a:solidFill>
        </p:spPr>
        <p:txBody>
          <a:bodyPr wrap="square" lIns="144000" tIns="144000" rIns="144000" bIns="144000" rtlCol="0" anchor="ctr" anchorCtr="0">
            <a:spAutoFit/>
          </a:bodyPr>
          <a:lstStyle/>
          <a:p>
            <a:pPr algn="ctr">
              <a:lnSpc>
                <a:spcPts val="2080"/>
              </a:lnSpc>
            </a:pPr>
            <a:r>
              <a:rPr lang="de-DE" dirty="0" smtClean="0">
                <a:solidFill>
                  <a:srgbClr val="00559A"/>
                </a:solidFill>
                <a:latin typeface="Source Sans Pro Semibold" charset="0"/>
                <a:ea typeface="Source Sans Pro Semibold" charset="0"/>
                <a:cs typeface="Source Sans Pro Semibold" charset="0"/>
              </a:rPr>
              <a:t>UK </a:t>
            </a:r>
            <a:r>
              <a:rPr lang="de-DE" dirty="0" err="1" smtClean="0">
                <a:solidFill>
                  <a:srgbClr val="00559A"/>
                </a:solidFill>
                <a:latin typeface="Source Sans Pro Semibold" charset="0"/>
                <a:ea typeface="Source Sans Pro Semibold" charset="0"/>
                <a:cs typeface="Source Sans Pro Semibold" charset="0"/>
              </a:rPr>
              <a:t>branches</a:t>
            </a:r>
            <a:r>
              <a:rPr lang="de-DE" dirty="0" smtClean="0">
                <a:solidFill>
                  <a:srgbClr val="00559A"/>
                </a:solidFill>
                <a:latin typeface="Source Sans Pro Semibold" charset="0"/>
                <a:ea typeface="Source Sans Pro Semibold" charset="0"/>
                <a:cs typeface="Source Sans Pro Semibold" charset="0"/>
              </a:rPr>
              <a:t> </a:t>
            </a:r>
            <a:r>
              <a:rPr lang="de-DE" dirty="0" err="1" smtClean="0">
                <a:solidFill>
                  <a:srgbClr val="00559A"/>
                </a:solidFill>
                <a:latin typeface="Source Sans Pro Semibold" charset="0"/>
                <a:ea typeface="Source Sans Pro Semibold" charset="0"/>
                <a:cs typeface="Source Sans Pro Semibold" charset="0"/>
              </a:rPr>
              <a:t>of</a:t>
            </a:r>
            <a:r>
              <a:rPr lang="de-DE" dirty="0" smtClean="0">
                <a:solidFill>
                  <a:srgbClr val="00559A"/>
                </a:solidFill>
                <a:latin typeface="Source Sans Pro Semibold" charset="0"/>
                <a:ea typeface="Source Sans Pro Semibold" charset="0"/>
                <a:cs typeface="Source Sans Pro Semibold" charset="0"/>
              </a:rPr>
              <a:t> </a:t>
            </a:r>
            <a:br>
              <a:rPr lang="de-DE" dirty="0" smtClean="0">
                <a:solidFill>
                  <a:srgbClr val="00559A"/>
                </a:solidFill>
                <a:latin typeface="Source Sans Pro Semibold" charset="0"/>
                <a:ea typeface="Source Sans Pro Semibold" charset="0"/>
                <a:cs typeface="Source Sans Pro Semibold" charset="0"/>
              </a:rPr>
            </a:br>
            <a:r>
              <a:rPr lang="de-DE" dirty="0" err="1" smtClean="0">
                <a:solidFill>
                  <a:srgbClr val="00559A"/>
                </a:solidFill>
                <a:latin typeface="Source Sans Pro Semibold" charset="0"/>
                <a:ea typeface="Source Sans Pro Semibold" charset="0"/>
                <a:cs typeface="Source Sans Pro Semibold" charset="0"/>
              </a:rPr>
              <a:t>third</a:t>
            </a:r>
            <a:r>
              <a:rPr lang="de-DE" dirty="0" smtClean="0">
                <a:solidFill>
                  <a:srgbClr val="00559A"/>
                </a:solidFill>
                <a:latin typeface="Source Sans Pro Semibold" charset="0"/>
                <a:ea typeface="Source Sans Pro Semibold" charset="0"/>
                <a:cs typeface="Source Sans Pro Semibold" charset="0"/>
              </a:rPr>
              <a:t>-country </a:t>
            </a:r>
            <a:r>
              <a:rPr lang="de-DE" dirty="0" err="1" smtClean="0">
                <a:solidFill>
                  <a:srgbClr val="00559A"/>
                </a:solidFill>
                <a:latin typeface="Source Sans Pro Semibold" charset="0"/>
                <a:ea typeface="Source Sans Pro Semibold" charset="0"/>
                <a:cs typeface="Source Sans Pro Semibold" charset="0"/>
              </a:rPr>
              <a:t>firms</a:t>
            </a:r>
            <a:r>
              <a:rPr lang="de-DE" dirty="0" smtClean="0">
                <a:solidFill>
                  <a:srgbClr val="00559A"/>
                </a:solidFill>
                <a:latin typeface="Source Sans Pro Semibold" charset="0"/>
                <a:ea typeface="Source Sans Pro Semibold" charset="0"/>
                <a:cs typeface="Source Sans Pro Semibold" charset="0"/>
              </a:rPr>
              <a:t> </a:t>
            </a:r>
            <a:br>
              <a:rPr lang="de-DE" dirty="0" smtClean="0">
                <a:solidFill>
                  <a:srgbClr val="00559A"/>
                </a:solidFill>
                <a:latin typeface="Source Sans Pro Semibold" charset="0"/>
                <a:ea typeface="Source Sans Pro Semibold" charset="0"/>
                <a:cs typeface="Source Sans Pro Semibold" charset="0"/>
              </a:rPr>
            </a:br>
            <a:r>
              <a:rPr lang="de-DE" dirty="0" err="1" smtClean="0">
                <a:solidFill>
                  <a:srgbClr val="00559A"/>
                </a:solidFill>
                <a:latin typeface="Source Sans Pro Semibold" charset="0"/>
                <a:ea typeface="Source Sans Pro Semibold" charset="0"/>
                <a:cs typeface="Source Sans Pro Semibold" charset="0"/>
              </a:rPr>
              <a:t>and</a:t>
            </a:r>
            <a:r>
              <a:rPr lang="de-DE" dirty="0" smtClean="0">
                <a:solidFill>
                  <a:srgbClr val="00559A"/>
                </a:solidFill>
                <a:latin typeface="Source Sans Pro Semibold" charset="0"/>
                <a:ea typeface="Source Sans Pro Semibold" charset="0"/>
                <a:cs typeface="Source Sans Pro Semibold" charset="0"/>
              </a:rPr>
              <a:t> EEA </a:t>
            </a:r>
            <a:r>
              <a:rPr lang="de-DE" dirty="0" err="1" smtClean="0">
                <a:solidFill>
                  <a:srgbClr val="00559A"/>
                </a:solidFill>
                <a:latin typeface="Source Sans Pro Semibold" charset="0"/>
                <a:ea typeface="Source Sans Pro Semibold" charset="0"/>
                <a:cs typeface="Source Sans Pro Semibold" charset="0"/>
              </a:rPr>
              <a:t>firms</a:t>
            </a:r>
            <a:endParaRPr lang="de-DE" dirty="0" smtClean="0">
              <a:solidFill>
                <a:srgbClr val="00559A"/>
              </a:solidFill>
              <a:latin typeface="Source Sans Pro Semibold" charset="0"/>
              <a:ea typeface="Source Sans Pro Semibold" charset="0"/>
              <a:cs typeface="Source Sans Pro Semibold" charset="0"/>
            </a:endParaRPr>
          </a:p>
        </p:txBody>
      </p:sp>
      <p:sp>
        <p:nvSpPr>
          <p:cNvPr id="22" name="TextBox 21"/>
          <p:cNvSpPr txBox="1"/>
          <p:nvPr/>
        </p:nvSpPr>
        <p:spPr>
          <a:xfrm>
            <a:off x="1182059" y="4985073"/>
            <a:ext cx="5036138" cy="566117"/>
          </a:xfrm>
          <a:prstGeom prst="rect">
            <a:avLst/>
          </a:prstGeom>
          <a:noFill/>
        </p:spPr>
        <p:txBody>
          <a:bodyPr wrap="square" rtlCol="0">
            <a:spAutoFit/>
          </a:bodyPr>
          <a:lstStyle/>
          <a:p>
            <a:pPr>
              <a:lnSpc>
                <a:spcPts val="1860"/>
              </a:lnSpc>
              <a:spcAft>
                <a:spcPts val="1200"/>
              </a:spcAft>
              <a:buClr>
                <a:srgbClr val="13E248"/>
              </a:buClr>
            </a:pPr>
            <a:r>
              <a:rPr lang="en-US" sz="1300" b="1" dirty="0" smtClean="0">
                <a:solidFill>
                  <a:schemeClr val="bg1"/>
                </a:solidFill>
                <a:latin typeface="Source Sans Pro" charset="0"/>
                <a:ea typeface="Source Sans Pro" charset="0"/>
                <a:cs typeface="Source Sans Pro" charset="0"/>
              </a:rPr>
              <a:t>SM&amp;CR will be extended to firms regulated by the FCA only on 9/12/19, this will include insurance intermediaries</a:t>
            </a:r>
          </a:p>
        </p:txBody>
      </p:sp>
    </p:spTree>
    <p:extLst>
      <p:ext uri="{BB962C8B-B14F-4D97-AF65-F5344CB8AC3E}">
        <p14:creationId xmlns:p14="http://schemas.microsoft.com/office/powerpoint/2010/main" val="579823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9818" y="1669432"/>
            <a:ext cx="6074169" cy="706925"/>
          </a:xfrm>
          <a:prstGeom prst="rect">
            <a:avLst/>
          </a:prstGeom>
          <a:noFill/>
        </p:spPr>
        <p:txBody>
          <a:bodyPr wrap="square" rtlCol="0">
            <a:spAutoFit/>
          </a:bodyPr>
          <a:lstStyle/>
          <a:p>
            <a:pPr>
              <a:lnSpc>
                <a:spcPts val="5000"/>
              </a:lnSpc>
            </a:pPr>
            <a:r>
              <a:rPr lang="en-GB" sz="4000" spc="-150" dirty="0" smtClean="0">
                <a:solidFill>
                  <a:srgbClr val="00559A"/>
                </a:solidFill>
                <a:latin typeface="Source Sans Pro Light" charset="0"/>
                <a:ea typeface="Source Sans Pro Light" charset="0"/>
                <a:cs typeface="Source Sans Pro Light" charset="0"/>
              </a:rPr>
              <a:t>SM&amp;CR - Details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957" y="2552988"/>
            <a:ext cx="1358692" cy="105978"/>
          </a:xfrm>
          <a:prstGeom prst="rect">
            <a:avLst/>
          </a:prstGeom>
        </p:spPr>
      </p:pic>
      <p:sp>
        <p:nvSpPr>
          <p:cNvPr id="5" name="TextBox 4"/>
          <p:cNvSpPr txBox="1"/>
          <p:nvPr/>
        </p:nvSpPr>
        <p:spPr>
          <a:xfrm>
            <a:off x="5587528" y="3012227"/>
            <a:ext cx="5525955" cy="1723549"/>
          </a:xfrm>
          <a:prstGeom prst="rect">
            <a:avLst/>
          </a:prstGeom>
          <a:noFill/>
        </p:spPr>
        <p:txBody>
          <a:bodyPr wrap="square" rtlCol="0">
            <a:spAutoFit/>
          </a:bodyPr>
          <a:lstStyle/>
          <a:p>
            <a:pPr marL="285750" indent="-285750">
              <a:spcAft>
                <a:spcPts val="6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Replaces the Senior Insurance Managers Regime (SIMR) and Approved Persons Regime </a:t>
            </a:r>
          </a:p>
          <a:p>
            <a:pPr marL="285750" indent="-285750">
              <a:spcAft>
                <a:spcPts val="6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Application is proportionate to the size of the firm. </a:t>
            </a:r>
            <a:br>
              <a:rPr lang="en-US" sz="1600" dirty="0" smtClean="0">
                <a:solidFill>
                  <a:srgbClr val="333538"/>
                </a:solidFill>
                <a:latin typeface="Source Sans Pro" charset="0"/>
                <a:ea typeface="Source Sans Pro" charset="0"/>
                <a:cs typeface="Source Sans Pro" charset="0"/>
              </a:rPr>
            </a:br>
            <a:r>
              <a:rPr lang="en-US" sz="1600" dirty="0" smtClean="0">
                <a:solidFill>
                  <a:srgbClr val="333538"/>
                </a:solidFill>
                <a:latin typeface="Source Sans Pro" charset="0"/>
                <a:ea typeface="Source Sans Pro" charset="0"/>
                <a:cs typeface="Source Sans Pro" charset="0"/>
              </a:rPr>
              <a:t>E.g. Requirements are more extensive for Solvency II Insurers or Large Non-Directive Firms (NDFs)</a:t>
            </a:r>
          </a:p>
          <a:p>
            <a:pPr marL="285750" indent="-285750">
              <a:spcAft>
                <a:spcPts val="600"/>
              </a:spcAft>
              <a:buClr>
                <a:srgbClr val="13E248"/>
              </a:buClr>
              <a:buFont typeface="Arial" charset="0"/>
              <a:buChar char="•"/>
            </a:pPr>
            <a:r>
              <a:rPr lang="en-US" sz="1600" dirty="0" smtClean="0">
                <a:solidFill>
                  <a:srgbClr val="333538"/>
                </a:solidFill>
                <a:latin typeface="Source Sans Pro" charset="0"/>
                <a:ea typeface="Source Sans Pro" charset="0"/>
                <a:cs typeface="Source Sans Pro" charset="0"/>
              </a:rPr>
              <a:t>Applies on a legal entity basis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05746"/>
            <a:ext cx="4220308" cy="5069058"/>
          </a:xfrm>
          <a:prstGeom prst="rect">
            <a:avLst/>
          </a:prstGeom>
        </p:spPr>
      </p:pic>
    </p:spTree>
    <p:extLst>
      <p:ext uri="{BB962C8B-B14F-4D97-AF65-F5344CB8AC3E}">
        <p14:creationId xmlns:p14="http://schemas.microsoft.com/office/powerpoint/2010/main" val="364823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TotalTime>
  <Words>830</Words>
  <Application>Microsoft Macintosh PowerPoint</Application>
  <PresentationFormat>Widescreen</PresentationFormat>
  <Paragraphs>147</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Source Sans Pro</vt:lpstr>
      <vt:lpstr>Source Sans Pro Light</vt:lpstr>
      <vt:lpstr>Source Sans Pro Semibold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Iain Quarmby</dc:creator>
  <cp:lastModifiedBy>Iain Quarmby</cp:lastModifiedBy>
  <cp:revision>24</cp:revision>
  <dcterms:created xsi:type="dcterms:W3CDTF">2018-10-25T14:40:07Z</dcterms:created>
  <dcterms:modified xsi:type="dcterms:W3CDTF">2018-10-25T18:53:05Z</dcterms:modified>
</cp:coreProperties>
</file>