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6"/>
  </p:notesMasterIdLst>
  <p:handoutMasterIdLst>
    <p:handoutMasterId r:id="rId27"/>
  </p:handoutMasterIdLst>
  <p:sldIdLst>
    <p:sldId id="328" r:id="rId5"/>
    <p:sldId id="261" r:id="rId6"/>
    <p:sldId id="259" r:id="rId7"/>
    <p:sldId id="376" r:id="rId8"/>
    <p:sldId id="322" r:id="rId9"/>
    <p:sldId id="377" r:id="rId10"/>
    <p:sldId id="378" r:id="rId11"/>
    <p:sldId id="379" r:id="rId12"/>
    <p:sldId id="380" r:id="rId13"/>
    <p:sldId id="381" r:id="rId14"/>
    <p:sldId id="382" r:id="rId15"/>
    <p:sldId id="383" r:id="rId16"/>
    <p:sldId id="384" r:id="rId17"/>
    <p:sldId id="350" r:id="rId18"/>
    <p:sldId id="385" r:id="rId19"/>
    <p:sldId id="266" r:id="rId20"/>
    <p:sldId id="267" r:id="rId21"/>
    <p:sldId id="268" r:id="rId22"/>
    <p:sldId id="269" r:id="rId23"/>
    <p:sldId id="270" r:id="rId24"/>
    <p:sldId id="38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134C"/>
    <a:srgbClr val="7D314C"/>
    <a:srgbClr val="4D4D4D"/>
    <a:srgbClr val="FFFFFF"/>
    <a:srgbClr val="002B53"/>
    <a:srgbClr val="8D6717"/>
    <a:srgbClr val="C7521C"/>
    <a:srgbClr val="7C304B"/>
    <a:srgbClr val="674172"/>
    <a:srgbClr val="158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6C98AF-201F-4A7D-B8D0-68B374656887}" v="13" dt="2022-11-08T17:21:08.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5" autoAdjust="0"/>
    <p:restoredTop sz="85781" autoAdjust="0"/>
  </p:normalViewPr>
  <p:slideViewPr>
    <p:cSldViewPr snapToGrid="0">
      <p:cViewPr varScale="1">
        <p:scale>
          <a:sx n="104" d="100"/>
          <a:sy n="104" d="100"/>
        </p:scale>
        <p:origin x="144" y="34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Green" userId="672f28d0-d401-42c3-a094-a4ac12cbbd9c" providerId="ADAL" clId="{9A6C98AF-201F-4A7D-B8D0-68B374656887}"/>
    <pc:docChg chg="custSel modSld modMainMaster">
      <pc:chgData name="Matt Green" userId="672f28d0-d401-42c3-a094-a4ac12cbbd9c" providerId="ADAL" clId="{9A6C98AF-201F-4A7D-B8D0-68B374656887}" dt="2022-11-08T17:21:08.261" v="24"/>
      <pc:docMkLst>
        <pc:docMk/>
      </pc:docMkLst>
      <pc:sldChg chg="modSp mod chgLayout">
        <pc:chgData name="Matt Green" userId="672f28d0-d401-42c3-a094-a4ac12cbbd9c" providerId="ADAL" clId="{9A6C98AF-201F-4A7D-B8D0-68B374656887}" dt="2022-11-08T17:19:06.348" v="0" actId="700"/>
        <pc:sldMkLst>
          <pc:docMk/>
          <pc:sldMk cId="1486525053" sldId="378"/>
        </pc:sldMkLst>
        <pc:spChg chg="mod ord">
          <ac:chgData name="Matt Green" userId="672f28d0-d401-42c3-a094-a4ac12cbbd9c" providerId="ADAL" clId="{9A6C98AF-201F-4A7D-B8D0-68B374656887}" dt="2022-11-08T17:19:06.348" v="0" actId="700"/>
          <ac:spMkLst>
            <pc:docMk/>
            <pc:sldMk cId="1486525053" sldId="378"/>
            <ac:spMk id="2" creationId="{00000000-0000-0000-0000-000000000000}"/>
          </ac:spMkLst>
        </pc:spChg>
        <pc:spChg chg="mod ord">
          <ac:chgData name="Matt Green" userId="672f28d0-d401-42c3-a094-a4ac12cbbd9c" providerId="ADAL" clId="{9A6C98AF-201F-4A7D-B8D0-68B374656887}" dt="2022-11-08T17:19:06.348" v="0" actId="700"/>
          <ac:spMkLst>
            <pc:docMk/>
            <pc:sldMk cId="1486525053" sldId="378"/>
            <ac:spMk id="3" creationId="{00000000-0000-0000-0000-000000000000}"/>
          </ac:spMkLst>
        </pc:spChg>
      </pc:sldChg>
      <pc:sldMasterChg chg="modSldLayout">
        <pc:chgData name="Matt Green" userId="672f28d0-d401-42c3-a094-a4ac12cbbd9c" providerId="ADAL" clId="{9A6C98AF-201F-4A7D-B8D0-68B374656887}" dt="2022-11-08T17:21:08.261" v="24"/>
        <pc:sldMasterMkLst>
          <pc:docMk/>
          <pc:sldMasterMk cId="1644782031" sldId="2147483684"/>
        </pc:sldMasterMkLst>
        <pc:sldLayoutChg chg="addSp delSp modSp mod setBg">
          <pc:chgData name="Matt Green" userId="672f28d0-d401-42c3-a094-a4ac12cbbd9c" providerId="ADAL" clId="{9A6C98AF-201F-4A7D-B8D0-68B374656887}" dt="2022-11-08T17:21:08.261" v="24"/>
          <pc:sldLayoutMkLst>
            <pc:docMk/>
            <pc:sldMasterMk cId="1644782031" sldId="2147483684"/>
            <pc:sldLayoutMk cId="512116793" sldId="2147483687"/>
          </pc:sldLayoutMkLst>
          <pc:picChg chg="add del mod">
            <ac:chgData name="Matt Green" userId="672f28d0-d401-42c3-a094-a4ac12cbbd9c" providerId="ADAL" clId="{9A6C98AF-201F-4A7D-B8D0-68B374656887}" dt="2022-11-08T17:20:53.607" v="20" actId="21"/>
            <ac:picMkLst>
              <pc:docMk/>
              <pc:sldMasterMk cId="1644782031" sldId="2147483684"/>
              <pc:sldLayoutMk cId="512116793" sldId="2147483687"/>
              <ac:picMk id="3" creationId="{3B6E3DF0-8076-6A8E-9DDF-37D10B4190B3}"/>
            </ac:picMkLst>
          </pc:picChg>
          <pc:picChg chg="add mod">
            <ac:chgData name="Matt Green" userId="672f28d0-d401-42c3-a094-a4ac12cbbd9c" providerId="ADAL" clId="{9A6C98AF-201F-4A7D-B8D0-68B374656887}" dt="2022-11-08T17:20:56.177" v="22"/>
            <ac:picMkLst>
              <pc:docMk/>
              <pc:sldMasterMk cId="1644782031" sldId="2147483684"/>
              <pc:sldLayoutMk cId="512116793" sldId="2147483687"/>
              <ac:picMk id="7" creationId="{DC978F90-0C84-050E-D049-7E1D00CD78DC}"/>
            </ac:picMkLst>
          </pc:picChg>
          <pc:picChg chg="del">
            <ac:chgData name="Matt Green" userId="672f28d0-d401-42c3-a094-a4ac12cbbd9c" providerId="ADAL" clId="{9A6C98AF-201F-4A7D-B8D0-68B374656887}" dt="2022-11-08T17:20:55.255" v="21" actId="478"/>
            <ac:picMkLst>
              <pc:docMk/>
              <pc:sldMasterMk cId="1644782031" sldId="2147483684"/>
              <pc:sldLayoutMk cId="512116793" sldId="2147483687"/>
              <ac:picMk id="9" creationId="{4FA03108-922D-44D6-0655-C093E3E32894}"/>
            </ac:picMkLst>
          </pc:picChg>
        </pc:sldLayoutChg>
        <pc:sldLayoutChg chg="addSp delSp modSp mod">
          <pc:chgData name="Matt Green" userId="672f28d0-d401-42c3-a094-a4ac12cbbd9c" providerId="ADAL" clId="{9A6C98AF-201F-4A7D-B8D0-68B374656887}" dt="2022-11-08T17:20:19.566" v="12"/>
          <pc:sldLayoutMkLst>
            <pc:docMk/>
            <pc:sldMasterMk cId="1644782031" sldId="2147483684"/>
            <pc:sldLayoutMk cId="3482053516" sldId="2147483689"/>
          </pc:sldLayoutMkLst>
          <pc:spChg chg="mod">
            <ac:chgData name="Matt Green" userId="672f28d0-d401-42c3-a094-a4ac12cbbd9c" providerId="ADAL" clId="{9A6C98AF-201F-4A7D-B8D0-68B374656887}" dt="2022-11-08T17:20:16.094" v="9" actId="207"/>
            <ac:spMkLst>
              <pc:docMk/>
              <pc:sldMasterMk cId="1644782031" sldId="2147483684"/>
              <pc:sldLayoutMk cId="3482053516" sldId="2147483689"/>
              <ac:spMk id="2" creationId="{00000000-0000-0000-0000-000000000000}"/>
            </ac:spMkLst>
          </pc:spChg>
          <pc:spChg chg="add mod">
            <ac:chgData name="Matt Green" userId="672f28d0-d401-42c3-a094-a4ac12cbbd9c" providerId="ADAL" clId="{9A6C98AF-201F-4A7D-B8D0-68B374656887}" dt="2022-11-08T17:20:19.566" v="12"/>
            <ac:spMkLst>
              <pc:docMk/>
              <pc:sldMasterMk cId="1644782031" sldId="2147483684"/>
              <pc:sldLayoutMk cId="3482053516" sldId="2147483689"/>
              <ac:spMk id="10" creationId="{2E8DB466-82C8-568F-B3F1-506E991C3403}"/>
            </ac:spMkLst>
          </pc:spChg>
          <pc:spChg chg="del">
            <ac:chgData name="Matt Green" userId="672f28d0-d401-42c3-a094-a4ac12cbbd9c" providerId="ADAL" clId="{9A6C98AF-201F-4A7D-B8D0-68B374656887}" dt="2022-11-08T17:20:17.627" v="10" actId="478"/>
            <ac:spMkLst>
              <pc:docMk/>
              <pc:sldMasterMk cId="1644782031" sldId="2147483684"/>
              <pc:sldLayoutMk cId="3482053516" sldId="2147483689"/>
              <ac:spMk id="13" creationId="{F5E16E4E-6AB9-E831-5FBF-7B0BB53D05B3}"/>
            </ac:spMkLst>
          </pc:spChg>
          <pc:picChg chg="add mod">
            <ac:chgData name="Matt Green" userId="672f28d0-d401-42c3-a094-a4ac12cbbd9c" providerId="ADAL" clId="{9A6C98AF-201F-4A7D-B8D0-68B374656887}" dt="2022-11-08T17:20:19.566" v="12"/>
            <ac:picMkLst>
              <pc:docMk/>
              <pc:sldMasterMk cId="1644782031" sldId="2147483684"/>
              <pc:sldLayoutMk cId="3482053516" sldId="2147483689"/>
              <ac:picMk id="12" creationId="{EB92E380-2A99-91E1-3CEE-D0E44D3511B3}"/>
            </ac:picMkLst>
          </pc:picChg>
          <pc:picChg chg="del">
            <ac:chgData name="Matt Green" userId="672f28d0-d401-42c3-a094-a4ac12cbbd9c" providerId="ADAL" clId="{9A6C98AF-201F-4A7D-B8D0-68B374656887}" dt="2022-11-08T17:20:18.479" v="11" actId="478"/>
            <ac:picMkLst>
              <pc:docMk/>
              <pc:sldMasterMk cId="1644782031" sldId="2147483684"/>
              <pc:sldLayoutMk cId="3482053516" sldId="2147483689"/>
              <ac:picMk id="14" creationId="{DDB44624-BEFE-39F7-99E2-B467E1598932}"/>
            </ac:picMkLst>
          </pc:picChg>
        </pc:sldLayoutChg>
        <pc:sldLayoutChg chg="addSp delSp modSp mod">
          <pc:chgData name="Matt Green" userId="672f28d0-d401-42c3-a094-a4ac12cbbd9c" providerId="ADAL" clId="{9A6C98AF-201F-4A7D-B8D0-68B374656887}" dt="2022-11-08T17:20:28.599" v="16"/>
          <pc:sldLayoutMkLst>
            <pc:docMk/>
            <pc:sldMasterMk cId="1644782031" sldId="2147483684"/>
            <pc:sldLayoutMk cId="1708812553" sldId="2147483690"/>
          </pc:sldLayoutMkLst>
          <pc:spChg chg="mod">
            <ac:chgData name="Matt Green" userId="672f28d0-d401-42c3-a094-a4ac12cbbd9c" providerId="ADAL" clId="{9A6C98AF-201F-4A7D-B8D0-68B374656887}" dt="2022-11-08T17:20:25.096" v="13" actId="207"/>
            <ac:spMkLst>
              <pc:docMk/>
              <pc:sldMasterMk cId="1644782031" sldId="2147483684"/>
              <pc:sldLayoutMk cId="1708812553" sldId="2147483690"/>
              <ac:spMk id="2" creationId="{00000000-0000-0000-0000-000000000000}"/>
            </ac:spMkLst>
          </pc:spChg>
          <pc:spChg chg="add mod">
            <ac:chgData name="Matt Green" userId="672f28d0-d401-42c3-a094-a4ac12cbbd9c" providerId="ADAL" clId="{9A6C98AF-201F-4A7D-B8D0-68B374656887}" dt="2022-11-08T17:20:28.599" v="16"/>
            <ac:spMkLst>
              <pc:docMk/>
              <pc:sldMasterMk cId="1644782031" sldId="2147483684"/>
              <pc:sldLayoutMk cId="1708812553" sldId="2147483690"/>
              <ac:spMk id="6" creationId="{E2C20DF2-4919-C457-AAB0-C9B7B71E302E}"/>
            </ac:spMkLst>
          </pc:spChg>
          <pc:spChg chg="del">
            <ac:chgData name="Matt Green" userId="672f28d0-d401-42c3-a094-a4ac12cbbd9c" providerId="ADAL" clId="{9A6C98AF-201F-4A7D-B8D0-68B374656887}" dt="2022-11-08T17:20:26.780" v="14" actId="478"/>
            <ac:spMkLst>
              <pc:docMk/>
              <pc:sldMasterMk cId="1644782031" sldId="2147483684"/>
              <pc:sldLayoutMk cId="1708812553" sldId="2147483690"/>
              <ac:spMk id="9" creationId="{CBD2B28F-0A78-47CB-287C-3FB4271EE850}"/>
            </ac:spMkLst>
          </pc:spChg>
          <pc:picChg chg="add mod">
            <ac:chgData name="Matt Green" userId="672f28d0-d401-42c3-a094-a4ac12cbbd9c" providerId="ADAL" clId="{9A6C98AF-201F-4A7D-B8D0-68B374656887}" dt="2022-11-08T17:20:28.599" v="16"/>
            <ac:picMkLst>
              <pc:docMk/>
              <pc:sldMasterMk cId="1644782031" sldId="2147483684"/>
              <pc:sldLayoutMk cId="1708812553" sldId="2147483690"/>
              <ac:picMk id="7" creationId="{8833AE57-EA2F-C68E-E3F3-EB1B3A0C1DB6}"/>
            </ac:picMkLst>
          </pc:picChg>
          <pc:picChg chg="del">
            <ac:chgData name="Matt Green" userId="672f28d0-d401-42c3-a094-a4ac12cbbd9c" providerId="ADAL" clId="{9A6C98AF-201F-4A7D-B8D0-68B374656887}" dt="2022-11-08T17:20:27.513" v="15" actId="478"/>
            <ac:picMkLst>
              <pc:docMk/>
              <pc:sldMasterMk cId="1644782031" sldId="2147483684"/>
              <pc:sldLayoutMk cId="1708812553" sldId="2147483690"/>
              <ac:picMk id="10" creationId="{F91E8173-A8F9-6C36-D1AC-6C369967D96D}"/>
            </ac:picMkLst>
          </pc:picChg>
        </pc:sldLayoutChg>
        <pc:sldLayoutChg chg="addSp delSp modSp mod">
          <pc:chgData name="Matt Green" userId="672f28d0-d401-42c3-a094-a4ac12cbbd9c" providerId="ADAL" clId="{9A6C98AF-201F-4A7D-B8D0-68B374656887}" dt="2022-11-08T17:20:10.516" v="8" actId="207"/>
          <pc:sldLayoutMkLst>
            <pc:docMk/>
            <pc:sldMasterMk cId="1644782031" sldId="2147483684"/>
            <pc:sldLayoutMk cId="2720077230" sldId="2147483696"/>
          </pc:sldLayoutMkLst>
          <pc:spChg chg="mod">
            <ac:chgData name="Matt Green" userId="672f28d0-d401-42c3-a094-a4ac12cbbd9c" providerId="ADAL" clId="{9A6C98AF-201F-4A7D-B8D0-68B374656887}" dt="2022-11-08T17:20:10.516" v="8" actId="207"/>
            <ac:spMkLst>
              <pc:docMk/>
              <pc:sldMasterMk cId="1644782031" sldId="2147483684"/>
              <pc:sldLayoutMk cId="2720077230" sldId="2147483696"/>
              <ac:spMk id="2" creationId="{00000000-0000-0000-0000-000000000000}"/>
            </ac:spMkLst>
          </pc:spChg>
          <pc:spChg chg="add mod">
            <ac:chgData name="Matt Green" userId="672f28d0-d401-42c3-a094-a4ac12cbbd9c" providerId="ADAL" clId="{9A6C98AF-201F-4A7D-B8D0-68B374656887}" dt="2022-11-08T17:20:06.785" v="7"/>
            <ac:spMkLst>
              <pc:docMk/>
              <pc:sldMasterMk cId="1644782031" sldId="2147483684"/>
              <pc:sldLayoutMk cId="2720077230" sldId="2147483696"/>
              <ac:spMk id="8" creationId="{8A283EFD-490C-740E-908A-A536B22065C7}"/>
            </ac:spMkLst>
          </pc:spChg>
          <pc:spChg chg="del">
            <ac:chgData name="Matt Green" userId="672f28d0-d401-42c3-a094-a4ac12cbbd9c" providerId="ADAL" clId="{9A6C98AF-201F-4A7D-B8D0-68B374656887}" dt="2022-11-08T17:20:05.784" v="6" actId="478"/>
            <ac:spMkLst>
              <pc:docMk/>
              <pc:sldMasterMk cId="1644782031" sldId="2147483684"/>
              <pc:sldLayoutMk cId="2720077230" sldId="2147483696"/>
              <ac:spMk id="11" creationId="{B91B52C3-1D48-680A-9207-5CA9CB35F40F}"/>
            </ac:spMkLst>
          </pc:spChg>
          <pc:picChg chg="add mod">
            <ac:chgData name="Matt Green" userId="672f28d0-d401-42c3-a094-a4ac12cbbd9c" providerId="ADAL" clId="{9A6C98AF-201F-4A7D-B8D0-68B374656887}" dt="2022-11-08T17:20:06.785" v="7"/>
            <ac:picMkLst>
              <pc:docMk/>
              <pc:sldMasterMk cId="1644782031" sldId="2147483684"/>
              <pc:sldLayoutMk cId="2720077230" sldId="2147483696"/>
              <ac:picMk id="10" creationId="{7E1FD6C4-ADD7-8B13-8237-A28EF2F6F07A}"/>
            </ac:picMkLst>
          </pc:picChg>
          <pc:picChg chg="del">
            <ac:chgData name="Matt Green" userId="672f28d0-d401-42c3-a094-a4ac12cbbd9c" providerId="ADAL" clId="{9A6C98AF-201F-4A7D-B8D0-68B374656887}" dt="2022-11-08T17:20:05.018" v="5" actId="478"/>
            <ac:picMkLst>
              <pc:docMk/>
              <pc:sldMasterMk cId="1644782031" sldId="2147483684"/>
              <pc:sldLayoutMk cId="2720077230" sldId="2147483696"/>
              <ac:picMk id="12" creationId="{1FF09F03-33A4-D70A-15A2-5248C95C7ED1}"/>
            </ac:picMkLst>
          </pc:picChg>
        </pc:sldLayoutChg>
        <pc:sldLayoutChg chg="addSp delSp modSp mod">
          <pc:chgData name="Matt Green" userId="672f28d0-d401-42c3-a094-a4ac12cbbd9c" providerId="ADAL" clId="{9A6C98AF-201F-4A7D-B8D0-68B374656887}" dt="2022-11-08T17:20:00.688" v="4"/>
          <pc:sldLayoutMkLst>
            <pc:docMk/>
            <pc:sldMasterMk cId="1644782031" sldId="2147483684"/>
            <pc:sldLayoutMk cId="2929742510" sldId="2147483710"/>
          </pc:sldLayoutMkLst>
          <pc:spChg chg="mod">
            <ac:chgData name="Matt Green" userId="672f28d0-d401-42c3-a094-a4ac12cbbd9c" providerId="ADAL" clId="{9A6C98AF-201F-4A7D-B8D0-68B374656887}" dt="2022-11-08T17:19:51.525" v="1" actId="207"/>
            <ac:spMkLst>
              <pc:docMk/>
              <pc:sldMasterMk cId="1644782031" sldId="2147483684"/>
              <pc:sldLayoutMk cId="2929742510" sldId="2147483710"/>
              <ac:spMk id="2" creationId="{00000000-0000-0000-0000-000000000000}"/>
            </ac:spMkLst>
          </pc:spChg>
          <pc:spChg chg="add mod">
            <ac:chgData name="Matt Green" userId="672f28d0-d401-42c3-a094-a4ac12cbbd9c" providerId="ADAL" clId="{9A6C98AF-201F-4A7D-B8D0-68B374656887}" dt="2022-11-08T17:20:00.688" v="4"/>
            <ac:spMkLst>
              <pc:docMk/>
              <pc:sldMasterMk cId="1644782031" sldId="2147483684"/>
              <pc:sldLayoutMk cId="2929742510" sldId="2147483710"/>
              <ac:spMk id="7" creationId="{9E05B99A-F3A3-3C6A-67DA-4CEEDD404191}"/>
            </ac:spMkLst>
          </pc:spChg>
          <pc:spChg chg="del">
            <ac:chgData name="Matt Green" userId="672f28d0-d401-42c3-a094-a4ac12cbbd9c" providerId="ADAL" clId="{9A6C98AF-201F-4A7D-B8D0-68B374656887}" dt="2022-11-08T17:19:58.669" v="2" actId="478"/>
            <ac:spMkLst>
              <pc:docMk/>
              <pc:sldMasterMk cId="1644782031" sldId="2147483684"/>
              <pc:sldLayoutMk cId="2929742510" sldId="2147483710"/>
              <ac:spMk id="11" creationId="{51C0C4B3-DB69-4FA1-2D36-3F65D6DF231C}"/>
            </ac:spMkLst>
          </pc:spChg>
          <pc:picChg chg="add mod">
            <ac:chgData name="Matt Green" userId="672f28d0-d401-42c3-a094-a4ac12cbbd9c" providerId="ADAL" clId="{9A6C98AF-201F-4A7D-B8D0-68B374656887}" dt="2022-11-08T17:20:00.688" v="4"/>
            <ac:picMkLst>
              <pc:docMk/>
              <pc:sldMasterMk cId="1644782031" sldId="2147483684"/>
              <pc:sldLayoutMk cId="2929742510" sldId="2147483710"/>
              <ac:picMk id="8" creationId="{0B4B165A-4F71-8791-DE88-AEAFD0EC4266}"/>
            </ac:picMkLst>
          </pc:picChg>
          <pc:picChg chg="del">
            <ac:chgData name="Matt Green" userId="672f28d0-d401-42c3-a094-a4ac12cbbd9c" providerId="ADAL" clId="{9A6C98AF-201F-4A7D-B8D0-68B374656887}" dt="2022-11-08T17:19:59.623" v="3" actId="478"/>
            <ac:picMkLst>
              <pc:docMk/>
              <pc:sldMasterMk cId="1644782031" sldId="2147483684"/>
              <pc:sldLayoutMk cId="2929742510" sldId="2147483710"/>
              <ac:picMk id="13" creationId="{FB06990B-09F6-6D7B-9704-736CC8FA7B2D}"/>
            </ac:picMkLst>
          </pc:picChg>
        </pc:sldLayoutChg>
      </pc:sldMasterChg>
    </pc:docChg>
  </pc:docChgLst>
  <pc:docChgLst>
    <pc:chgData name="Sheena Tandon" userId="9182d70e-df11-4a72-a1c8-4508bcb6f05c" providerId="ADAL" clId="{472EBF58-0CD8-4DB0-84C8-6553506FEDF1}"/>
    <pc:docChg chg="undo custSel delSld modSld delMainMaster">
      <pc:chgData name="Sheena Tandon" userId="9182d70e-df11-4a72-a1c8-4508bcb6f05c" providerId="ADAL" clId="{472EBF58-0CD8-4DB0-84C8-6553506FEDF1}" dt="2022-08-02T13:59:49.838" v="27" actId="255"/>
      <pc:docMkLst>
        <pc:docMk/>
      </pc:docMkLst>
      <pc:sldChg chg="modSp del mod">
        <pc:chgData name="Sheena Tandon" userId="9182d70e-df11-4a72-a1c8-4508bcb6f05c" providerId="ADAL" clId="{472EBF58-0CD8-4DB0-84C8-6553506FEDF1}" dt="2022-08-02T13:45:03.803" v="24"/>
        <pc:sldMkLst>
          <pc:docMk/>
          <pc:sldMk cId="0" sldId="257"/>
        </pc:sldMkLst>
        <pc:spChg chg="mod">
          <ac:chgData name="Sheena Tandon" userId="9182d70e-df11-4a72-a1c8-4508bcb6f05c" providerId="ADAL" clId="{472EBF58-0CD8-4DB0-84C8-6553506FEDF1}" dt="2022-08-02T13:45:01.808" v="21" actId="1076"/>
          <ac:spMkLst>
            <pc:docMk/>
            <pc:sldMk cId="0" sldId="257"/>
            <ac:spMk id="5" creationId="{00000000-0000-0000-0000-000000000000}"/>
          </ac:spMkLst>
        </pc:spChg>
      </pc:sldChg>
      <pc:sldChg chg="modSp del mod">
        <pc:chgData name="Sheena Tandon" userId="9182d70e-df11-4a72-a1c8-4508bcb6f05c" providerId="ADAL" clId="{472EBF58-0CD8-4DB0-84C8-6553506FEDF1}" dt="2022-08-02T13:45:02.618" v="23"/>
        <pc:sldMkLst>
          <pc:docMk/>
          <pc:sldMk cId="0" sldId="258"/>
        </pc:sldMkLst>
        <pc:spChg chg="mod">
          <ac:chgData name="Sheena Tandon" userId="9182d70e-df11-4a72-a1c8-4508bcb6f05c" providerId="ADAL" clId="{472EBF58-0CD8-4DB0-84C8-6553506FEDF1}" dt="2022-08-02T13:45:02.618" v="23"/>
          <ac:spMkLst>
            <pc:docMk/>
            <pc:sldMk cId="0" sldId="258"/>
            <ac:spMk id="2" creationId="{00000000-0000-0000-0000-000000000000}"/>
          </ac:spMkLst>
        </pc:spChg>
        <pc:spChg chg="mod">
          <ac:chgData name="Sheena Tandon" userId="9182d70e-df11-4a72-a1c8-4508bcb6f05c" providerId="ADAL" clId="{472EBF58-0CD8-4DB0-84C8-6553506FEDF1}" dt="2022-08-02T13:44:59.862" v="17" actId="207"/>
          <ac:spMkLst>
            <pc:docMk/>
            <pc:sldMk cId="0" sldId="258"/>
            <ac:spMk id="3" creationId="{F899F98C-AF99-DF48-AFDF-E890120B83F8}"/>
          </ac:spMkLst>
        </pc:spChg>
      </pc:sldChg>
      <pc:sldChg chg="del">
        <pc:chgData name="Sheena Tandon" userId="9182d70e-df11-4a72-a1c8-4508bcb6f05c" providerId="ADAL" clId="{472EBF58-0CD8-4DB0-84C8-6553506FEDF1}" dt="2022-08-02T13:45:02.618" v="23"/>
        <pc:sldMkLst>
          <pc:docMk/>
          <pc:sldMk cId="0" sldId="260"/>
        </pc:sldMkLst>
      </pc:sldChg>
      <pc:sldChg chg="modSp del mod">
        <pc:chgData name="Sheena Tandon" userId="9182d70e-df11-4a72-a1c8-4508bcb6f05c" providerId="ADAL" clId="{472EBF58-0CD8-4DB0-84C8-6553506FEDF1}" dt="2022-08-02T13:45:02.618" v="23"/>
        <pc:sldMkLst>
          <pc:docMk/>
          <pc:sldMk cId="0" sldId="263"/>
        </pc:sldMkLst>
        <pc:spChg chg="mod">
          <ac:chgData name="Sheena Tandon" userId="9182d70e-df11-4a72-a1c8-4508bcb6f05c" providerId="ADAL" clId="{472EBF58-0CD8-4DB0-84C8-6553506FEDF1}" dt="2022-08-02T13:45:02.618" v="23"/>
          <ac:spMkLst>
            <pc:docMk/>
            <pc:sldMk cId="0" sldId="263"/>
            <ac:spMk id="3" creationId="{00000000-0000-0000-0000-000000000000}"/>
          </ac:spMkLst>
        </pc:spChg>
      </pc:sldChg>
      <pc:sldChg chg="modSp mod">
        <pc:chgData name="Sheena Tandon" userId="9182d70e-df11-4a72-a1c8-4508bcb6f05c" providerId="ADAL" clId="{472EBF58-0CD8-4DB0-84C8-6553506FEDF1}" dt="2022-08-02T13:59:49.838" v="27" actId="255"/>
        <pc:sldMkLst>
          <pc:docMk/>
          <pc:sldMk cId="672107988" sldId="267"/>
        </pc:sldMkLst>
        <pc:spChg chg="mod">
          <ac:chgData name="Sheena Tandon" userId="9182d70e-df11-4a72-a1c8-4508bcb6f05c" providerId="ADAL" clId="{472EBF58-0CD8-4DB0-84C8-6553506FEDF1}" dt="2022-08-02T13:59:49.838" v="27" actId="255"/>
          <ac:spMkLst>
            <pc:docMk/>
            <pc:sldMk cId="672107988" sldId="267"/>
            <ac:spMk id="3" creationId="{00000000-0000-0000-0000-000000000000}"/>
          </ac:spMkLst>
        </pc:spChg>
      </pc:sldChg>
      <pc:sldChg chg="del">
        <pc:chgData name="Sheena Tandon" userId="9182d70e-df11-4a72-a1c8-4508bcb6f05c" providerId="ADAL" clId="{472EBF58-0CD8-4DB0-84C8-6553506FEDF1}" dt="2022-08-02T13:45:02.618" v="23"/>
        <pc:sldMkLst>
          <pc:docMk/>
          <pc:sldMk cId="0" sldId="272"/>
        </pc:sldMkLst>
      </pc:sldChg>
      <pc:sldChg chg="del">
        <pc:chgData name="Sheena Tandon" userId="9182d70e-df11-4a72-a1c8-4508bcb6f05c" providerId="ADAL" clId="{472EBF58-0CD8-4DB0-84C8-6553506FEDF1}" dt="2022-08-02T13:45:02.618" v="23"/>
        <pc:sldMkLst>
          <pc:docMk/>
          <pc:sldMk cId="0" sldId="273"/>
        </pc:sldMkLst>
      </pc:sldChg>
      <pc:sldChg chg="del">
        <pc:chgData name="Sheena Tandon" userId="9182d70e-df11-4a72-a1c8-4508bcb6f05c" providerId="ADAL" clId="{472EBF58-0CD8-4DB0-84C8-6553506FEDF1}" dt="2022-08-02T13:45:02.618" v="23"/>
        <pc:sldMkLst>
          <pc:docMk/>
          <pc:sldMk cId="0" sldId="274"/>
        </pc:sldMkLst>
      </pc:sldChg>
      <pc:sldChg chg="modSp del mod">
        <pc:chgData name="Sheena Tandon" userId="9182d70e-df11-4a72-a1c8-4508bcb6f05c" providerId="ADAL" clId="{472EBF58-0CD8-4DB0-84C8-6553506FEDF1}" dt="2022-08-02T13:45:02.618" v="23"/>
        <pc:sldMkLst>
          <pc:docMk/>
          <pc:sldMk cId="0" sldId="275"/>
        </pc:sldMkLst>
        <pc:spChg chg="mod">
          <ac:chgData name="Sheena Tandon" userId="9182d70e-df11-4a72-a1c8-4508bcb6f05c" providerId="ADAL" clId="{472EBF58-0CD8-4DB0-84C8-6553506FEDF1}" dt="2022-08-02T13:45:02.618" v="23"/>
          <ac:spMkLst>
            <pc:docMk/>
            <pc:sldMk cId="0" sldId="275"/>
            <ac:spMk id="3" creationId="{00000000-0000-0000-0000-000000000000}"/>
          </ac:spMkLst>
        </pc:spChg>
      </pc:sldChg>
      <pc:sldChg chg="modSp del mod">
        <pc:chgData name="Sheena Tandon" userId="9182d70e-df11-4a72-a1c8-4508bcb6f05c" providerId="ADAL" clId="{472EBF58-0CD8-4DB0-84C8-6553506FEDF1}" dt="2022-08-02T13:45:02.618" v="23"/>
        <pc:sldMkLst>
          <pc:docMk/>
          <pc:sldMk cId="282428355" sldId="277"/>
        </pc:sldMkLst>
        <pc:spChg chg="mod">
          <ac:chgData name="Sheena Tandon" userId="9182d70e-df11-4a72-a1c8-4508bcb6f05c" providerId="ADAL" clId="{472EBF58-0CD8-4DB0-84C8-6553506FEDF1}" dt="2022-08-02T13:45:02.618" v="23"/>
          <ac:spMkLst>
            <pc:docMk/>
            <pc:sldMk cId="282428355" sldId="277"/>
            <ac:spMk id="7" creationId="{77EB9F06-A451-47F0-AF37-E2D337F9D12D}"/>
          </ac:spMkLst>
        </pc:spChg>
      </pc:sldChg>
      <pc:sldChg chg="del">
        <pc:chgData name="Sheena Tandon" userId="9182d70e-df11-4a72-a1c8-4508bcb6f05c" providerId="ADAL" clId="{472EBF58-0CD8-4DB0-84C8-6553506FEDF1}" dt="2022-08-02T13:42:57.859" v="2" actId="47"/>
        <pc:sldMkLst>
          <pc:docMk/>
          <pc:sldMk cId="1537731684" sldId="278"/>
        </pc:sldMkLst>
      </pc:sldChg>
      <pc:sldChg chg="del">
        <pc:chgData name="Sheena Tandon" userId="9182d70e-df11-4a72-a1c8-4508bcb6f05c" providerId="ADAL" clId="{472EBF58-0CD8-4DB0-84C8-6553506FEDF1}" dt="2022-08-02T13:45:03.803" v="24"/>
        <pc:sldMkLst>
          <pc:docMk/>
          <pc:sldMk cId="1738917823" sldId="278"/>
        </pc:sldMkLst>
      </pc:sldChg>
      <pc:sldChg chg="del">
        <pc:chgData name="Sheena Tandon" userId="9182d70e-df11-4a72-a1c8-4508bcb6f05c" providerId="ADAL" clId="{472EBF58-0CD8-4DB0-84C8-6553506FEDF1}" dt="2022-08-02T13:45:02.618" v="23"/>
        <pc:sldMkLst>
          <pc:docMk/>
          <pc:sldMk cId="2309067361" sldId="279"/>
        </pc:sldMkLst>
      </pc:sldChg>
      <pc:sldChg chg="del">
        <pc:chgData name="Sheena Tandon" userId="9182d70e-df11-4a72-a1c8-4508bcb6f05c" providerId="ADAL" clId="{472EBF58-0CD8-4DB0-84C8-6553506FEDF1}" dt="2022-08-02T13:45:02.618" v="23"/>
        <pc:sldMkLst>
          <pc:docMk/>
          <pc:sldMk cId="4200706185" sldId="280"/>
        </pc:sldMkLst>
      </pc:sldChg>
      <pc:sldChg chg="del">
        <pc:chgData name="Sheena Tandon" userId="9182d70e-df11-4a72-a1c8-4508bcb6f05c" providerId="ADAL" clId="{472EBF58-0CD8-4DB0-84C8-6553506FEDF1}" dt="2022-08-02T13:45:02.618" v="23"/>
        <pc:sldMkLst>
          <pc:docMk/>
          <pc:sldMk cId="3535995704" sldId="281"/>
        </pc:sldMkLst>
      </pc:sldChg>
      <pc:sldChg chg="del">
        <pc:chgData name="Sheena Tandon" userId="9182d70e-df11-4a72-a1c8-4508bcb6f05c" providerId="ADAL" clId="{472EBF58-0CD8-4DB0-84C8-6553506FEDF1}" dt="2022-08-02T13:45:02.618" v="23"/>
        <pc:sldMkLst>
          <pc:docMk/>
          <pc:sldMk cId="2505769075" sldId="282"/>
        </pc:sldMkLst>
      </pc:sldChg>
      <pc:sldChg chg="del">
        <pc:chgData name="Sheena Tandon" userId="9182d70e-df11-4a72-a1c8-4508bcb6f05c" providerId="ADAL" clId="{472EBF58-0CD8-4DB0-84C8-6553506FEDF1}" dt="2022-08-02T13:45:02.618" v="23"/>
        <pc:sldMkLst>
          <pc:docMk/>
          <pc:sldMk cId="2469258020" sldId="283"/>
        </pc:sldMkLst>
      </pc:sldChg>
      <pc:sldChg chg="del">
        <pc:chgData name="Sheena Tandon" userId="9182d70e-df11-4a72-a1c8-4508bcb6f05c" providerId="ADAL" clId="{472EBF58-0CD8-4DB0-84C8-6553506FEDF1}" dt="2022-08-02T13:45:02.618" v="23"/>
        <pc:sldMkLst>
          <pc:docMk/>
          <pc:sldMk cId="2997661560" sldId="284"/>
        </pc:sldMkLst>
      </pc:sldChg>
      <pc:sldChg chg="del">
        <pc:chgData name="Sheena Tandon" userId="9182d70e-df11-4a72-a1c8-4508bcb6f05c" providerId="ADAL" clId="{472EBF58-0CD8-4DB0-84C8-6553506FEDF1}" dt="2022-08-02T13:45:02.618" v="23"/>
        <pc:sldMkLst>
          <pc:docMk/>
          <pc:sldMk cId="1813118318" sldId="285"/>
        </pc:sldMkLst>
      </pc:sldChg>
      <pc:sldChg chg="del">
        <pc:chgData name="Sheena Tandon" userId="9182d70e-df11-4a72-a1c8-4508bcb6f05c" providerId="ADAL" clId="{472EBF58-0CD8-4DB0-84C8-6553506FEDF1}" dt="2022-08-02T13:45:02.618" v="23"/>
        <pc:sldMkLst>
          <pc:docMk/>
          <pc:sldMk cId="2181522087" sldId="286"/>
        </pc:sldMkLst>
      </pc:sldChg>
      <pc:sldChg chg="modSp del mod">
        <pc:chgData name="Sheena Tandon" userId="9182d70e-df11-4a72-a1c8-4508bcb6f05c" providerId="ADAL" clId="{472EBF58-0CD8-4DB0-84C8-6553506FEDF1}" dt="2022-08-02T13:45:02.618" v="23"/>
        <pc:sldMkLst>
          <pc:docMk/>
          <pc:sldMk cId="3595216319" sldId="287"/>
        </pc:sldMkLst>
        <pc:spChg chg="mod">
          <ac:chgData name="Sheena Tandon" userId="9182d70e-df11-4a72-a1c8-4508bcb6f05c" providerId="ADAL" clId="{472EBF58-0CD8-4DB0-84C8-6553506FEDF1}" dt="2022-08-02T13:45:02.618" v="23"/>
          <ac:spMkLst>
            <pc:docMk/>
            <pc:sldMk cId="3595216319" sldId="287"/>
            <ac:spMk id="5" creationId="{3E0A48FB-BEF5-4CFD-B3DB-1CE01C79B728}"/>
          </ac:spMkLst>
        </pc:spChg>
      </pc:sldChg>
      <pc:sldChg chg="modSp del mod">
        <pc:chgData name="Sheena Tandon" userId="9182d70e-df11-4a72-a1c8-4508bcb6f05c" providerId="ADAL" clId="{472EBF58-0CD8-4DB0-84C8-6553506FEDF1}" dt="2022-08-02T13:45:02.618" v="23"/>
        <pc:sldMkLst>
          <pc:docMk/>
          <pc:sldMk cId="477287979" sldId="288"/>
        </pc:sldMkLst>
        <pc:spChg chg="mod">
          <ac:chgData name="Sheena Tandon" userId="9182d70e-df11-4a72-a1c8-4508bcb6f05c" providerId="ADAL" clId="{472EBF58-0CD8-4DB0-84C8-6553506FEDF1}" dt="2022-08-02T13:45:02.618" v="23"/>
          <ac:spMkLst>
            <pc:docMk/>
            <pc:sldMk cId="477287979" sldId="288"/>
            <ac:spMk id="5" creationId="{0388126A-3E38-447E-B4A0-F1DB0BA07737}"/>
          </ac:spMkLst>
        </pc:spChg>
      </pc:sldChg>
      <pc:sldChg chg="del">
        <pc:chgData name="Sheena Tandon" userId="9182d70e-df11-4a72-a1c8-4508bcb6f05c" providerId="ADAL" clId="{472EBF58-0CD8-4DB0-84C8-6553506FEDF1}" dt="2022-08-02T13:42:23.424" v="0" actId="47"/>
        <pc:sldMkLst>
          <pc:docMk/>
          <pc:sldMk cId="483471917" sldId="387"/>
        </pc:sldMkLst>
      </pc:sldChg>
      <pc:sldChg chg="del">
        <pc:chgData name="Sheena Tandon" userId="9182d70e-df11-4a72-a1c8-4508bcb6f05c" providerId="ADAL" clId="{472EBF58-0CD8-4DB0-84C8-6553506FEDF1}" dt="2022-08-02T13:42:36.181" v="1" actId="47"/>
        <pc:sldMkLst>
          <pc:docMk/>
          <pc:sldMk cId="844683709" sldId="387"/>
        </pc:sldMkLst>
      </pc:sldChg>
      <pc:sldMasterChg chg="del delSldLayout">
        <pc:chgData name="Sheena Tandon" userId="9182d70e-df11-4a72-a1c8-4508bcb6f05c" providerId="ADAL" clId="{472EBF58-0CD8-4DB0-84C8-6553506FEDF1}" dt="2022-08-02T13:42:57.859" v="2" actId="47"/>
        <pc:sldMasterMkLst>
          <pc:docMk/>
          <pc:sldMasterMk cId="3034428541" sldId="2147483711"/>
        </pc:sldMasterMkLst>
        <pc:sldLayoutChg chg="del">
          <pc:chgData name="Sheena Tandon" userId="9182d70e-df11-4a72-a1c8-4508bcb6f05c" providerId="ADAL" clId="{472EBF58-0CD8-4DB0-84C8-6553506FEDF1}" dt="2022-08-02T13:42:57.859" v="2" actId="47"/>
          <pc:sldLayoutMkLst>
            <pc:docMk/>
            <pc:sldMasterMk cId="3034428541" sldId="2147483711"/>
            <pc:sldLayoutMk cId="3536858969" sldId="2147483712"/>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4182329006" sldId="2147483713"/>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384800771" sldId="2147483714"/>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2508114951" sldId="2147483715"/>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960250234" sldId="2147483716"/>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3603184315" sldId="2147483717"/>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2715771861" sldId="2147483718"/>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3534281817" sldId="2147483719"/>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1363218612" sldId="2147483720"/>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2904411528" sldId="2147483721"/>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776312387" sldId="2147483722"/>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4052205380" sldId="2147483723"/>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3440198919" sldId="2147483724"/>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1477035385" sldId="2147483725"/>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1729351716" sldId="2147483726"/>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3320788851" sldId="2147483727"/>
          </pc:sldLayoutMkLst>
        </pc:sldLayoutChg>
        <pc:sldLayoutChg chg="del">
          <pc:chgData name="Sheena Tandon" userId="9182d70e-df11-4a72-a1c8-4508bcb6f05c" providerId="ADAL" clId="{472EBF58-0CD8-4DB0-84C8-6553506FEDF1}" dt="2022-08-02T13:42:57.859" v="2" actId="47"/>
          <pc:sldLayoutMkLst>
            <pc:docMk/>
            <pc:sldMasterMk cId="3034428541" sldId="2147483711"/>
            <pc:sldLayoutMk cId="2655634622" sldId="2147483728"/>
          </pc:sldLayoutMkLst>
        </pc:sldLayoutChg>
      </pc:sldMasterChg>
      <pc:sldMasterChg chg="del delSldLayout">
        <pc:chgData name="Sheena Tandon" userId="9182d70e-df11-4a72-a1c8-4508bcb6f05c" providerId="ADAL" clId="{472EBF58-0CD8-4DB0-84C8-6553506FEDF1}" dt="2022-08-02T13:42:23.424" v="0" actId="47"/>
        <pc:sldMasterMkLst>
          <pc:docMk/>
          <pc:sldMasterMk cId="4027497341" sldId="2147483711"/>
        </pc:sldMasterMkLst>
        <pc:sldLayoutChg chg="del">
          <pc:chgData name="Sheena Tandon" userId="9182d70e-df11-4a72-a1c8-4508bcb6f05c" providerId="ADAL" clId="{472EBF58-0CD8-4DB0-84C8-6553506FEDF1}" dt="2022-08-02T13:42:23.424" v="0" actId="47"/>
          <pc:sldLayoutMkLst>
            <pc:docMk/>
            <pc:sldMasterMk cId="4027497341" sldId="2147483711"/>
            <pc:sldLayoutMk cId="524868501" sldId="2147483712"/>
          </pc:sldLayoutMkLst>
        </pc:sldLayoutChg>
        <pc:sldLayoutChg chg="del">
          <pc:chgData name="Sheena Tandon" userId="9182d70e-df11-4a72-a1c8-4508bcb6f05c" providerId="ADAL" clId="{472EBF58-0CD8-4DB0-84C8-6553506FEDF1}" dt="2022-08-02T13:42:23.424" v="0" actId="47"/>
          <pc:sldLayoutMkLst>
            <pc:docMk/>
            <pc:sldMasterMk cId="4027497341" sldId="2147483711"/>
            <pc:sldLayoutMk cId="339004504" sldId="2147483713"/>
          </pc:sldLayoutMkLst>
        </pc:sldLayoutChg>
        <pc:sldLayoutChg chg="del">
          <pc:chgData name="Sheena Tandon" userId="9182d70e-df11-4a72-a1c8-4508bcb6f05c" providerId="ADAL" clId="{472EBF58-0CD8-4DB0-84C8-6553506FEDF1}" dt="2022-08-02T13:42:23.424" v="0" actId="47"/>
          <pc:sldLayoutMkLst>
            <pc:docMk/>
            <pc:sldMasterMk cId="4027497341" sldId="2147483711"/>
            <pc:sldLayoutMk cId="1682676083" sldId="2147483714"/>
          </pc:sldLayoutMkLst>
        </pc:sldLayoutChg>
        <pc:sldLayoutChg chg="del">
          <pc:chgData name="Sheena Tandon" userId="9182d70e-df11-4a72-a1c8-4508bcb6f05c" providerId="ADAL" clId="{472EBF58-0CD8-4DB0-84C8-6553506FEDF1}" dt="2022-08-02T13:42:23.424" v="0" actId="47"/>
          <pc:sldLayoutMkLst>
            <pc:docMk/>
            <pc:sldMasterMk cId="4027497341" sldId="2147483711"/>
            <pc:sldLayoutMk cId="646024983" sldId="2147483715"/>
          </pc:sldLayoutMkLst>
        </pc:sldLayoutChg>
        <pc:sldLayoutChg chg="del">
          <pc:chgData name="Sheena Tandon" userId="9182d70e-df11-4a72-a1c8-4508bcb6f05c" providerId="ADAL" clId="{472EBF58-0CD8-4DB0-84C8-6553506FEDF1}" dt="2022-08-02T13:42:23.424" v="0" actId="47"/>
          <pc:sldLayoutMkLst>
            <pc:docMk/>
            <pc:sldMasterMk cId="4027497341" sldId="2147483711"/>
            <pc:sldLayoutMk cId="638024162" sldId="2147483716"/>
          </pc:sldLayoutMkLst>
        </pc:sldLayoutChg>
        <pc:sldLayoutChg chg="del">
          <pc:chgData name="Sheena Tandon" userId="9182d70e-df11-4a72-a1c8-4508bcb6f05c" providerId="ADAL" clId="{472EBF58-0CD8-4DB0-84C8-6553506FEDF1}" dt="2022-08-02T13:42:23.424" v="0" actId="47"/>
          <pc:sldLayoutMkLst>
            <pc:docMk/>
            <pc:sldMasterMk cId="4027497341" sldId="2147483711"/>
            <pc:sldLayoutMk cId="3420153042" sldId="2147483717"/>
          </pc:sldLayoutMkLst>
        </pc:sldLayoutChg>
        <pc:sldLayoutChg chg="del">
          <pc:chgData name="Sheena Tandon" userId="9182d70e-df11-4a72-a1c8-4508bcb6f05c" providerId="ADAL" clId="{472EBF58-0CD8-4DB0-84C8-6553506FEDF1}" dt="2022-08-02T13:42:23.424" v="0" actId="47"/>
          <pc:sldLayoutMkLst>
            <pc:docMk/>
            <pc:sldMasterMk cId="4027497341" sldId="2147483711"/>
            <pc:sldLayoutMk cId="544514641" sldId="2147483718"/>
          </pc:sldLayoutMkLst>
        </pc:sldLayoutChg>
        <pc:sldLayoutChg chg="del">
          <pc:chgData name="Sheena Tandon" userId="9182d70e-df11-4a72-a1c8-4508bcb6f05c" providerId="ADAL" clId="{472EBF58-0CD8-4DB0-84C8-6553506FEDF1}" dt="2022-08-02T13:42:23.424" v="0" actId="47"/>
          <pc:sldLayoutMkLst>
            <pc:docMk/>
            <pc:sldMasterMk cId="4027497341" sldId="2147483711"/>
            <pc:sldLayoutMk cId="446751872" sldId="2147483719"/>
          </pc:sldLayoutMkLst>
        </pc:sldLayoutChg>
        <pc:sldLayoutChg chg="del">
          <pc:chgData name="Sheena Tandon" userId="9182d70e-df11-4a72-a1c8-4508bcb6f05c" providerId="ADAL" clId="{472EBF58-0CD8-4DB0-84C8-6553506FEDF1}" dt="2022-08-02T13:42:23.424" v="0" actId="47"/>
          <pc:sldLayoutMkLst>
            <pc:docMk/>
            <pc:sldMasterMk cId="4027497341" sldId="2147483711"/>
            <pc:sldLayoutMk cId="1424546301" sldId="2147483720"/>
          </pc:sldLayoutMkLst>
        </pc:sldLayoutChg>
        <pc:sldLayoutChg chg="del">
          <pc:chgData name="Sheena Tandon" userId="9182d70e-df11-4a72-a1c8-4508bcb6f05c" providerId="ADAL" clId="{472EBF58-0CD8-4DB0-84C8-6553506FEDF1}" dt="2022-08-02T13:42:23.424" v="0" actId="47"/>
          <pc:sldLayoutMkLst>
            <pc:docMk/>
            <pc:sldMasterMk cId="4027497341" sldId="2147483711"/>
            <pc:sldLayoutMk cId="277036176" sldId="2147483721"/>
          </pc:sldLayoutMkLst>
        </pc:sldLayoutChg>
        <pc:sldLayoutChg chg="del">
          <pc:chgData name="Sheena Tandon" userId="9182d70e-df11-4a72-a1c8-4508bcb6f05c" providerId="ADAL" clId="{472EBF58-0CD8-4DB0-84C8-6553506FEDF1}" dt="2022-08-02T13:42:23.424" v="0" actId="47"/>
          <pc:sldLayoutMkLst>
            <pc:docMk/>
            <pc:sldMasterMk cId="4027497341" sldId="2147483711"/>
            <pc:sldLayoutMk cId="3714863901" sldId="214748372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7E7250-2D7D-45AC-8072-D4E9695CDA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D0E2D97-CBFA-421F-B4AE-0A02836376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C2C990-F35A-42CA-B857-B90BC9534D0A}" type="datetimeFigureOut">
              <a:rPr lang="en-GB" smtClean="0"/>
              <a:t>08/11/2022</a:t>
            </a:fld>
            <a:endParaRPr lang="en-GB"/>
          </a:p>
        </p:txBody>
      </p:sp>
      <p:sp>
        <p:nvSpPr>
          <p:cNvPr id="4" name="Footer Placeholder 3">
            <a:extLst>
              <a:ext uri="{FF2B5EF4-FFF2-40B4-BE49-F238E27FC236}">
                <a16:creationId xmlns:a16="http://schemas.microsoft.com/office/drawing/2014/main" id="{780257D2-A404-42B1-8323-72ECB5F4A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C43EA15-BB7F-4E03-AF12-77B4F0F73B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DA0B81-48F1-4132-AF51-B89CC78B8024}" type="slidenum">
              <a:rPr lang="en-GB" smtClean="0"/>
              <a:t>‹#›</a:t>
            </a:fld>
            <a:endParaRPr lang="en-GB"/>
          </a:p>
        </p:txBody>
      </p:sp>
    </p:spTree>
    <p:extLst>
      <p:ext uri="{BB962C8B-B14F-4D97-AF65-F5344CB8AC3E}">
        <p14:creationId xmlns:p14="http://schemas.microsoft.com/office/powerpoint/2010/main" val="579862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290DF-8F87-4728-8C6D-9192AF4ADE82}" type="datetimeFigureOut">
              <a:rPr lang="en-GB" smtClean="0"/>
              <a:t>08/11/2022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A69BC-0AAD-48DE-84F7-595760C57488}" type="slidenum">
              <a:rPr lang="en-GB" smtClean="0"/>
              <a:t>‹#›</a:t>
            </a:fld>
            <a:endParaRPr lang="en-GB"/>
          </a:p>
        </p:txBody>
      </p:sp>
    </p:spTree>
    <p:extLst>
      <p:ext uri="{BB962C8B-B14F-4D97-AF65-F5344CB8AC3E}">
        <p14:creationId xmlns:p14="http://schemas.microsoft.com/office/powerpoint/2010/main" val="186050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11.png"/></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11.png"/></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1.pn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11.png"/></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session on </a:t>
            </a:r>
            <a:r>
              <a:rPr lang="en-GB" b="1" dirty="0"/>
              <a:t>Economic Sanctions</a:t>
            </a:r>
            <a:r>
              <a:rPr lang="en-GB" dirty="0"/>
              <a:t>.</a:t>
            </a:r>
            <a:r>
              <a:rPr lang="en-GB" baseline="0" dirty="0"/>
              <a:t> Thank you for attending. </a:t>
            </a:r>
          </a:p>
          <a:p>
            <a:endParaRPr lang="en-GB" baseline="0" dirty="0"/>
          </a:p>
          <a:p>
            <a:r>
              <a:rPr lang="en-GB" dirty="0"/>
              <a:t>This session should take us around </a:t>
            </a:r>
            <a:r>
              <a:rPr lang="en-GB" b="1" dirty="0"/>
              <a:t>20 mins</a:t>
            </a:r>
            <a:r>
              <a:rPr lang="en-GB" dirty="0"/>
              <a:t>.</a:t>
            </a:r>
          </a:p>
          <a:p>
            <a:endParaRPr lang="en-GB" dirty="0"/>
          </a:p>
        </p:txBody>
      </p:sp>
      <p:sp>
        <p:nvSpPr>
          <p:cNvPr id="4" name="Slide Number Placeholder 3"/>
          <p:cNvSpPr>
            <a:spLocks noGrp="1"/>
          </p:cNvSpPr>
          <p:nvPr>
            <p:ph type="sldNum" sz="quarter" idx="5"/>
          </p:nvPr>
        </p:nvSpPr>
        <p:spPr/>
        <p:txBody>
          <a:bodyPr/>
          <a:lstStyle/>
          <a:p>
            <a:fld id="{190A69BC-0AAD-48DE-84F7-595760C57488}" type="slidenum">
              <a:rPr lang="en-GB" smtClean="0"/>
              <a:t>1</a:t>
            </a:fld>
            <a:endParaRPr lang="en-GB"/>
          </a:p>
        </p:txBody>
      </p:sp>
    </p:spTree>
    <p:extLst>
      <p:ext uri="{BB962C8B-B14F-4D97-AF65-F5344CB8AC3E}">
        <p14:creationId xmlns:p14="http://schemas.microsoft.com/office/powerpoint/2010/main" val="1812024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Breaches of financial or trade sanctions can result in criminal prosecution, leading to imprisonment and/or fines. </a:t>
            </a:r>
          </a:p>
          <a:p>
            <a:endParaRPr lang="en-GB" dirty="0"/>
          </a:p>
          <a:p>
            <a:r>
              <a:rPr lang="en-GB" dirty="0"/>
              <a:t>If found guilty, you may face a prison sentence, ranging from up to seven years in the UK to 30 years in the US.</a:t>
            </a:r>
          </a:p>
          <a:p>
            <a:endParaRPr lang="en-GB" dirty="0"/>
          </a:p>
          <a:p>
            <a:r>
              <a:rPr lang="en-GB" dirty="0"/>
              <a:t>And, of course, negative publicity can damage our brand and reputation.</a:t>
            </a:r>
            <a:endParaRPr lang="en-US" dirty="0"/>
          </a:p>
        </p:txBody>
      </p:sp>
      <p:sp>
        <p:nvSpPr>
          <p:cNvPr id="4" name="Slide Number Placeholder 3"/>
          <p:cNvSpPr>
            <a:spLocks noGrp="1"/>
          </p:cNvSpPr>
          <p:nvPr>
            <p:ph type="sldNum" sz="quarter" idx="10"/>
          </p:nvPr>
        </p:nvSpPr>
        <p:spPr/>
        <p:txBody>
          <a:bodyPr/>
          <a:lstStyle/>
          <a:p>
            <a:fld id="{28514CBE-B4E8-4E37-BA4E-D2EDAD0D3065}" type="slidenum">
              <a:rPr lang="en-US" smtClean="0"/>
              <a:t>10</a:t>
            </a:fld>
            <a:endParaRPr lang="en-US" dirty="0"/>
          </a:p>
        </p:txBody>
      </p:sp>
    </p:spTree>
    <p:extLst>
      <p:ext uri="{BB962C8B-B14F-4D97-AF65-F5344CB8AC3E}">
        <p14:creationId xmlns:p14="http://schemas.microsoft.com/office/powerpoint/2010/main" val="2590987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stakes are getting higher too…</a:t>
            </a:r>
          </a:p>
          <a:p>
            <a:endParaRPr lang="en-GB" dirty="0"/>
          </a:p>
          <a:p>
            <a:r>
              <a:rPr lang="en-GB" sz="1200" dirty="0"/>
              <a:t>From April 2017, the UK Treasury’s Office of Financial Sanctions Implementation (OFSI) is able to impose penalties of up to £1m (or 50% of the breach’s value, whichever is highest) for financial sanctions breaches.</a:t>
            </a:r>
          </a:p>
          <a:p>
            <a:endParaRPr lang="en-GB" dirty="0"/>
          </a:p>
          <a:p>
            <a:r>
              <a:rPr lang="en-US" dirty="0"/>
              <a:t>[You can learn more at:</a:t>
            </a:r>
          </a:p>
          <a:p>
            <a:r>
              <a:rPr lang="en-US" dirty="0"/>
              <a:t>https://www.gov.uk/government/news/new-million-pound-penalties-for-breaching-financial-sanctions] </a:t>
            </a:r>
          </a:p>
        </p:txBody>
      </p:sp>
      <p:sp>
        <p:nvSpPr>
          <p:cNvPr id="4" name="Slide Number Placeholder 3"/>
          <p:cNvSpPr>
            <a:spLocks noGrp="1"/>
          </p:cNvSpPr>
          <p:nvPr>
            <p:ph type="sldNum" sz="quarter" idx="10"/>
          </p:nvPr>
        </p:nvSpPr>
        <p:spPr/>
        <p:txBody>
          <a:bodyPr/>
          <a:lstStyle/>
          <a:p>
            <a:fld id="{28514CBE-B4E8-4E37-BA4E-D2EDAD0D3065}" type="slidenum">
              <a:rPr lang="en-US" smtClean="0"/>
              <a:t>11</a:t>
            </a:fld>
            <a:endParaRPr lang="en-US" dirty="0"/>
          </a:p>
        </p:txBody>
      </p:sp>
      <p:pic>
        <p:nvPicPr>
          <p:cNvPr id="5" name="Picture 4" descr="lightbulb.png"/>
          <p:cNvPicPr>
            <a:picLocks noChangeAspect="1"/>
          </p:cNvPicPr>
          <p:nvPr/>
        </p:nvPicPr>
        <p:blipFill>
          <a:blip r:embed="rId3"/>
          <a:stretch>
            <a:fillRect/>
          </a:stretch>
        </p:blipFill>
        <p:spPr>
          <a:xfrm>
            <a:off x="381000" y="5647510"/>
            <a:ext cx="265898" cy="274320"/>
          </a:xfrm>
          <a:prstGeom prst="rect">
            <a:avLst/>
          </a:prstGeom>
        </p:spPr>
      </p:pic>
    </p:spTree>
    <p:extLst>
      <p:ext uri="{BB962C8B-B14F-4D97-AF65-F5344CB8AC3E}">
        <p14:creationId xmlns:p14="http://schemas.microsoft.com/office/powerpoint/2010/main" val="1149916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baseline="0" dirty="0"/>
              <a:t>Look at some examples and decide whether they are True or False.</a:t>
            </a:r>
          </a:p>
          <a:p>
            <a:endParaRPr lang="en-GB" b="0" baseline="0" dirty="0"/>
          </a:p>
          <a:p>
            <a:r>
              <a:rPr lang="en-GB" b="0" baseline="0" dirty="0"/>
              <a:t>[Show each one in turn and allow delegates time to read and make a decision before clicking Next.]</a:t>
            </a:r>
          </a:p>
          <a:p>
            <a:endParaRPr lang="en-GB" dirty="0"/>
          </a:p>
          <a:p>
            <a:r>
              <a:rPr lang="en-GB" dirty="0"/>
              <a:t>Sanctions compliance is not risk-based. It requires specific steps and the obligations must be met independently.</a:t>
            </a:r>
          </a:p>
          <a:p>
            <a:endParaRPr lang="en-GB" dirty="0"/>
          </a:p>
          <a:p>
            <a:r>
              <a:rPr lang="en-GB" dirty="0"/>
              <a:t>Further, sanctions often prohibit the supply of services as well as finances. Those supplying them, as well as those conducting trade and financial transactions, can be prosecuted.</a:t>
            </a:r>
            <a:endParaRPr lang="en-GB" b="0" baseline="0"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12</a:t>
            </a:fld>
            <a:endParaRPr lang="en-GB" dirty="0"/>
          </a:p>
        </p:txBody>
      </p:sp>
    </p:spTree>
    <p:extLst>
      <p:ext uri="{BB962C8B-B14F-4D97-AF65-F5344CB8AC3E}">
        <p14:creationId xmlns:p14="http://schemas.microsoft.com/office/powerpoint/2010/main" val="2044009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When a customer’s account is frozen, Rebecca is confronted with a demand to know why.</a:t>
            </a:r>
          </a:p>
          <a:p>
            <a:endParaRPr lang="en-GB" baseline="0" dirty="0"/>
          </a:p>
          <a:p>
            <a:r>
              <a:rPr lang="en-GB" baseline="0" dirty="0"/>
              <a:t>Here’s what she did.</a:t>
            </a:r>
          </a:p>
          <a:p>
            <a:endParaRPr lang="en-GB" baseline="0" dirty="0"/>
          </a:p>
          <a:p>
            <a:r>
              <a:rPr lang="en-GB" b="1" baseline="0" dirty="0"/>
              <a:t>Did she do the right thing here?</a:t>
            </a:r>
          </a:p>
          <a:p>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for discussion and thinking time before</a:t>
            </a:r>
            <a:r>
              <a:rPr lang="en-GB" baseline="0" dirty="0"/>
              <a:t> clicking next again]</a:t>
            </a:r>
            <a:endParaRPr lang="en-GB" dirty="0"/>
          </a:p>
          <a:p>
            <a:endParaRPr lang="en-GB" baseline="0" dirty="0"/>
          </a:p>
          <a:p>
            <a:r>
              <a:rPr lang="en-GB" dirty="0"/>
              <a:t>If and when we freeze a customer’s account, they are likely to contact us to ask why. </a:t>
            </a:r>
          </a:p>
          <a:p>
            <a:endParaRPr lang="en-GB" dirty="0"/>
          </a:p>
          <a:p>
            <a:r>
              <a:rPr lang="en-GB" b="1" dirty="0"/>
              <a:t>Any such enquiry should be referred to the sanctions compliance team. In general, it is acceptable to advise the customer that their account has been frozen due to their name matching an entry on a sanctions list. Since the sanctions lists are publicly available information, this is not regarded as tipping off.</a:t>
            </a:r>
          </a:p>
          <a:p>
            <a:endParaRPr lang="en-GB" b="0" dirty="0"/>
          </a:p>
          <a:p>
            <a:r>
              <a:rPr lang="en-GB" b="0" dirty="0"/>
              <a:t>[Before delivering the session, check your own company’s policy/stance on this and amend this if required.]</a:t>
            </a:r>
            <a:endParaRPr lang="en-US" b="0"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13</a:t>
            </a:fld>
            <a:endParaRPr lang="en-GB" dirty="0"/>
          </a:p>
        </p:txBody>
      </p:sp>
      <p:pic>
        <p:nvPicPr>
          <p:cNvPr id="5" name="Picture 4" descr="speak emoji.png"/>
          <p:cNvPicPr>
            <a:picLocks noChangeAspect="1"/>
          </p:cNvPicPr>
          <p:nvPr/>
        </p:nvPicPr>
        <p:blipFill>
          <a:blip r:embed="rId3"/>
          <a:stretch>
            <a:fillRect/>
          </a:stretch>
        </p:blipFill>
        <p:spPr>
          <a:xfrm>
            <a:off x="323789" y="5312224"/>
            <a:ext cx="438211" cy="333422"/>
          </a:xfrm>
          <a:prstGeom prst="rect">
            <a:avLst/>
          </a:prstGeom>
        </p:spPr>
      </p:pic>
      <p:pic>
        <p:nvPicPr>
          <p:cNvPr id="6" name="Picture 5" descr="lightbulb.png"/>
          <p:cNvPicPr>
            <a:picLocks noChangeAspect="1"/>
          </p:cNvPicPr>
          <p:nvPr/>
        </p:nvPicPr>
        <p:blipFill>
          <a:blip r:embed="rId4"/>
          <a:stretch>
            <a:fillRect/>
          </a:stretch>
        </p:blipFill>
        <p:spPr>
          <a:xfrm>
            <a:off x="381000" y="7400108"/>
            <a:ext cx="265898" cy="274320"/>
          </a:xfrm>
          <a:prstGeom prst="rect">
            <a:avLst/>
          </a:prstGeom>
        </p:spPr>
      </p:pic>
    </p:spTree>
    <p:extLst>
      <p:ext uri="{BB962C8B-B14F-4D97-AF65-F5344CB8AC3E}">
        <p14:creationId xmlns:p14="http://schemas.microsoft.com/office/powerpoint/2010/main" val="2285440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Meet Wang. He explains his company’s stance on OFAC sanctions.</a:t>
            </a:r>
          </a:p>
          <a:p>
            <a:endParaRPr lang="en-GB" baseline="0" dirty="0"/>
          </a:p>
          <a:p>
            <a:r>
              <a:rPr lang="en-GB" baseline="0" dirty="0"/>
              <a:t>Here’s what he says.</a:t>
            </a:r>
          </a:p>
          <a:p>
            <a:endParaRPr lang="en-GB" baseline="0" dirty="0"/>
          </a:p>
          <a:p>
            <a:r>
              <a:rPr lang="en-GB" b="1" baseline="0" dirty="0"/>
              <a:t>Is he right?</a:t>
            </a:r>
          </a:p>
          <a:p>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for discussion and thinking time before</a:t>
            </a:r>
            <a:r>
              <a:rPr lang="en-GB" baseline="0" dirty="0"/>
              <a:t> clicking next again]</a:t>
            </a:r>
            <a:endParaRPr lang="en-GB"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US (OFAC) sanctions are important because the US authorities classify any company or individual, with a connection to the US, as a US person, who can be prosecuted for breaching OFAC sanctions. This could be a company with a US trading licence or US$ clearing licence, or dealing in US technology, transportation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The US authorities have a history of pursuing and extraditing perpetrators, and serving extremely harsh prison sentences and financial penalties.</a:t>
            </a:r>
            <a:endParaRPr lang="en-GB" sz="1200" i="0" kern="1200" dirty="0">
              <a:solidFill>
                <a:schemeClr val="tx1"/>
              </a:solidFill>
              <a:effectLst/>
              <a:latin typeface="+mn-lt"/>
              <a:ea typeface="+mn-ea"/>
              <a:cs typeface="+mn-cs"/>
            </a:endParaRPr>
          </a:p>
          <a:p>
            <a:endParaRPr lang="en-GB" baseline="0"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14</a:t>
            </a:fld>
            <a:endParaRPr lang="en-GB" dirty="0"/>
          </a:p>
        </p:txBody>
      </p:sp>
      <p:pic>
        <p:nvPicPr>
          <p:cNvPr id="5" name="Picture 4" descr="speak emoji.png"/>
          <p:cNvPicPr>
            <a:picLocks noChangeAspect="1"/>
          </p:cNvPicPr>
          <p:nvPr/>
        </p:nvPicPr>
        <p:blipFill>
          <a:blip r:embed="rId3"/>
          <a:stretch>
            <a:fillRect/>
          </a:stretch>
        </p:blipFill>
        <p:spPr>
          <a:xfrm>
            <a:off x="323789" y="5105394"/>
            <a:ext cx="438211" cy="333422"/>
          </a:xfrm>
          <a:prstGeom prst="rect">
            <a:avLst/>
          </a:prstGeom>
        </p:spPr>
      </p:pic>
      <p:pic>
        <p:nvPicPr>
          <p:cNvPr id="6" name="Picture 5" descr="lightbulb.png"/>
          <p:cNvPicPr>
            <a:picLocks noChangeAspect="1"/>
          </p:cNvPicPr>
          <p:nvPr/>
        </p:nvPicPr>
        <p:blipFill>
          <a:blip r:embed="rId4"/>
          <a:stretch>
            <a:fillRect/>
          </a:stretch>
        </p:blipFill>
        <p:spPr>
          <a:xfrm>
            <a:off x="381000" y="6888478"/>
            <a:ext cx="265898" cy="274320"/>
          </a:xfrm>
          <a:prstGeom prst="rect">
            <a:avLst/>
          </a:prstGeom>
        </p:spPr>
      </p:pic>
    </p:spTree>
    <p:extLst>
      <p:ext uri="{BB962C8B-B14F-4D97-AF65-F5344CB8AC3E}">
        <p14:creationId xmlns:p14="http://schemas.microsoft.com/office/powerpoint/2010/main" val="2889892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baseline="0" dirty="0"/>
              <a:t>When Richie was asked to wire a payment, he was only given the account number.</a:t>
            </a:r>
          </a:p>
          <a:p>
            <a:endParaRPr lang="en-GB" baseline="0" dirty="0"/>
          </a:p>
          <a:p>
            <a:r>
              <a:rPr lang="en-GB" baseline="0" dirty="0"/>
              <a:t>Here’s what happened next.</a:t>
            </a:r>
          </a:p>
          <a:p>
            <a:endParaRPr lang="en-GB" baseline="0" dirty="0"/>
          </a:p>
          <a:p>
            <a:r>
              <a:rPr lang="en-GB" b="1" baseline="0" dirty="0"/>
              <a:t>What do you think?</a:t>
            </a:r>
          </a:p>
          <a:p>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for discussion and thinking time before</a:t>
            </a:r>
            <a:r>
              <a:rPr lang="en-GB" baseline="0" dirty="0"/>
              <a:t> clicking next again]</a:t>
            </a:r>
            <a:endParaRPr lang="en-GB" dirty="0"/>
          </a:p>
          <a:p>
            <a:endParaRPr lang="en-GB" baseline="0" dirty="0"/>
          </a:p>
          <a:p>
            <a:r>
              <a:rPr lang="en-GB" dirty="0"/>
              <a:t>The practice of systematically and deliberately deleting, omitting or amending information from wire payments or instructions with the aim of evading detection of sanctions targets is known as wire stripping. Several global banks have been made to pay significant fines that run into billions of dollars for using this loophole.</a:t>
            </a:r>
          </a:p>
          <a:p>
            <a:endParaRPr lang="en-GB" dirty="0"/>
          </a:p>
          <a:p>
            <a:r>
              <a:rPr lang="en-GB" dirty="0"/>
              <a:t>The following signs may suggest wire stripping: </a:t>
            </a:r>
          </a:p>
          <a:p>
            <a:endParaRPr lang="en-GB" dirty="0"/>
          </a:p>
          <a:p>
            <a:pPr marL="171450" indent="-171450">
              <a:buFont typeface="Arial" panose="020B0604020202020204" pitchFamily="34" charset="0"/>
              <a:buChar char="•"/>
            </a:pPr>
            <a:r>
              <a:rPr lang="en-GB" dirty="0"/>
              <a:t>Mismatched hash keys</a:t>
            </a:r>
          </a:p>
          <a:p>
            <a:pPr marL="171450" indent="-171450">
              <a:buFont typeface="Arial" panose="020B0604020202020204" pitchFamily="34" charset="0"/>
              <a:buChar char="•"/>
            </a:pPr>
            <a:r>
              <a:rPr lang="en-GB" dirty="0"/>
              <a:t>Repeat sequencing of digits, spacing or characters - 'AAAA', ' ', '$#%&amp;'</a:t>
            </a:r>
          </a:p>
          <a:p>
            <a:pPr marL="171450" indent="-171450">
              <a:buFont typeface="Arial" panose="020B0604020202020204" pitchFamily="34" charset="0"/>
              <a:buChar char="•"/>
            </a:pPr>
            <a:r>
              <a:rPr lang="en-GB" dirty="0"/>
              <a:t>Suspicious phrases - 'No name', 'On behalf of a customer', "We only have the account number, no name', 'Can we leave out sender's name?'</a:t>
            </a:r>
          </a:p>
          <a:p>
            <a:endParaRPr lang="en-GB" dirty="0"/>
          </a:p>
          <a:p>
            <a:r>
              <a:rPr lang="en-GB" b="1" dirty="0"/>
              <a:t>All payment processing should be transparent. Under no circumstances should you change or remove - or advise customers or other organisations to change or remove - material information from payment instructions. Violating this guideline could result in disciplinary action and criminal proceedings being taken against you and us!</a:t>
            </a:r>
          </a:p>
          <a:p>
            <a:endParaRPr lang="en-US" b="0"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15</a:t>
            </a:fld>
            <a:endParaRPr lang="en-GB" dirty="0"/>
          </a:p>
        </p:txBody>
      </p:sp>
      <p:pic>
        <p:nvPicPr>
          <p:cNvPr id="5" name="Picture 4" descr="speak emoji.png"/>
          <p:cNvPicPr>
            <a:picLocks noChangeAspect="1"/>
          </p:cNvPicPr>
          <p:nvPr/>
        </p:nvPicPr>
        <p:blipFill>
          <a:blip r:embed="rId3"/>
          <a:stretch>
            <a:fillRect/>
          </a:stretch>
        </p:blipFill>
        <p:spPr>
          <a:xfrm>
            <a:off x="323789" y="5072736"/>
            <a:ext cx="438211" cy="333422"/>
          </a:xfrm>
          <a:prstGeom prst="rect">
            <a:avLst/>
          </a:prstGeom>
        </p:spPr>
      </p:pic>
    </p:spTree>
    <p:extLst>
      <p:ext uri="{BB962C8B-B14F-4D97-AF65-F5344CB8AC3E}">
        <p14:creationId xmlns:p14="http://schemas.microsoft.com/office/powerpoint/2010/main" val="1347983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Our Sanctions Policy </a:t>
            </a:r>
            <a:r>
              <a:rPr lang="en-GB" sz="1200" kern="1200" dirty="0">
                <a:solidFill>
                  <a:schemeClr val="tx1"/>
                </a:solidFill>
                <a:latin typeface="+mn-lt"/>
                <a:ea typeface="+mn-ea"/>
                <a:cs typeface="+mn-cs"/>
              </a:rPr>
              <a:t>outlines our rules, processes and procedures.</a:t>
            </a:r>
            <a:endParaRPr lang="en-GB" dirty="0"/>
          </a:p>
          <a:p>
            <a:endParaRPr lang="en-GB" dirty="0"/>
          </a:p>
          <a:p>
            <a:r>
              <a:rPr lang="en-GB" dirty="0"/>
              <a:t>Our Company is committed to complying with all relevant sanctions by:</a:t>
            </a:r>
          </a:p>
          <a:p>
            <a:endParaRPr lang="en-GB" dirty="0"/>
          </a:p>
          <a:p>
            <a:pPr marL="171450" indent="-171450">
              <a:buFont typeface="Arial" panose="020B0604020202020204" pitchFamily="34" charset="0"/>
              <a:buChar char="•"/>
            </a:pPr>
            <a:r>
              <a:rPr lang="en-GB" dirty="0"/>
              <a:t>Providing information and training – raising awareness</a:t>
            </a:r>
          </a:p>
          <a:p>
            <a:pPr marL="171450" indent="-171450">
              <a:buFont typeface="Arial" panose="020B0604020202020204" pitchFamily="34" charset="0"/>
              <a:buChar char="•"/>
            </a:pPr>
            <a:r>
              <a:rPr lang="en-GB" dirty="0"/>
              <a:t>Ensuring adequate oversight and monitoring</a:t>
            </a:r>
          </a:p>
          <a:p>
            <a:pPr marL="171450" indent="-171450">
              <a:buFont typeface="Arial" panose="020B0604020202020204" pitchFamily="34" charset="0"/>
              <a:buChar char="•"/>
            </a:pPr>
            <a:r>
              <a:rPr lang="en-GB" dirty="0"/>
              <a:t>Conducting due diligence so we don’t do business with designated persons</a:t>
            </a:r>
          </a:p>
          <a:p>
            <a:pPr marL="171450" indent="-171450">
              <a:buFont typeface="Arial" panose="020B0604020202020204" pitchFamily="34" charset="0"/>
              <a:buChar char="•"/>
            </a:pPr>
            <a:r>
              <a:rPr lang="en-GB" dirty="0"/>
              <a:t>Maintaining records to evidence our compliance</a:t>
            </a:r>
          </a:p>
          <a:p>
            <a:pPr marL="171450" indent="-171450">
              <a:buFont typeface="Arial" panose="020B0604020202020204" pitchFamily="34" charset="0"/>
              <a:buChar char="•"/>
            </a:pPr>
            <a:r>
              <a:rPr lang="en-GB" dirty="0"/>
              <a:t>Freezing assets belonging to sanctioned countries, entities or individuals</a:t>
            </a:r>
          </a:p>
          <a:p>
            <a:pPr marL="171450" indent="-171450">
              <a:buFont typeface="Arial" panose="020B0604020202020204" pitchFamily="34" charset="0"/>
              <a:buChar char="•"/>
            </a:pPr>
            <a:r>
              <a:rPr lang="en-GB" dirty="0"/>
              <a:t>Reporting identified matches to the relevant authority</a:t>
            </a:r>
          </a:p>
          <a:p>
            <a:pPr marL="171450" indent="-171450">
              <a:buFont typeface="Arial" panose="020B0604020202020204" pitchFamily="34" charset="0"/>
              <a:buChar char="•"/>
            </a:pPr>
            <a:r>
              <a:rPr lang="en-GB" dirty="0"/>
              <a:t>Applying for necessary licences before conducting business with sanctioned countries, entities or individuals</a:t>
            </a:r>
          </a:p>
          <a:p>
            <a:pPr marL="171450" indent="-171450">
              <a:buFont typeface="Arial" panose="020B0604020202020204" pitchFamily="34" charset="0"/>
              <a:buChar char="•"/>
            </a:pPr>
            <a:r>
              <a:rPr lang="en-GB" dirty="0"/>
              <a:t>Requiring everyone to read and implement our Sanctions Policy</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[As an add-on, provide everyone with a copy of your Sanctions Policy and explain the key points. You might also introduce your Compliance Officer in the session giving them a 5-min slot to explain their work and offer advice.]</a:t>
            </a:r>
          </a:p>
        </p:txBody>
      </p:sp>
      <p:sp>
        <p:nvSpPr>
          <p:cNvPr id="4" name="Slide Number Placeholder 3"/>
          <p:cNvSpPr>
            <a:spLocks noGrp="1"/>
          </p:cNvSpPr>
          <p:nvPr>
            <p:ph type="sldNum" sz="quarter" idx="10"/>
          </p:nvPr>
        </p:nvSpPr>
        <p:spPr/>
        <p:txBody>
          <a:bodyPr/>
          <a:lstStyle/>
          <a:p>
            <a:fld id="{F583E5AE-30F5-4696-BF79-2FDA039415AD}" type="slidenum">
              <a:rPr lang="en-GB" smtClean="0"/>
              <a:pPr/>
              <a:t>16</a:t>
            </a:fld>
            <a:endParaRPr lang="en-GB" dirty="0"/>
          </a:p>
        </p:txBody>
      </p:sp>
      <p:pic>
        <p:nvPicPr>
          <p:cNvPr id="5" name="Picture 4" descr="lightbulb.png"/>
          <p:cNvPicPr>
            <a:picLocks noChangeAspect="1"/>
          </p:cNvPicPr>
          <p:nvPr/>
        </p:nvPicPr>
        <p:blipFill>
          <a:blip r:embed="rId3"/>
          <a:stretch>
            <a:fillRect/>
          </a:stretch>
        </p:blipFill>
        <p:spPr>
          <a:xfrm>
            <a:off x="381000" y="7062648"/>
            <a:ext cx="265898" cy="274320"/>
          </a:xfrm>
          <a:prstGeom prst="rect">
            <a:avLst/>
          </a:prstGeom>
        </p:spPr>
      </p:pic>
    </p:spTree>
    <p:extLst>
      <p:ext uri="{BB962C8B-B14F-4D97-AF65-F5344CB8AC3E}">
        <p14:creationId xmlns:p14="http://schemas.microsoft.com/office/powerpoint/2010/main" val="3755783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can’t do this alone. Here's what you should do:</a:t>
            </a:r>
          </a:p>
          <a:p>
            <a:endParaRPr lang="en-GB" dirty="0"/>
          </a:p>
          <a:p>
            <a:pPr marL="171450" indent="-171450" fontAlgn="t">
              <a:buFont typeface="Arial" panose="020B0604020202020204" pitchFamily="34" charset="0"/>
              <a:buChar char="•"/>
            </a:pPr>
            <a:r>
              <a:rPr lang="en-GB" dirty="0"/>
              <a:t>Read our Company's Sanctions Policy – make sure you understand our rules and know what to do</a:t>
            </a:r>
          </a:p>
          <a:p>
            <a:pPr marL="171450" indent="-171450" fontAlgn="t">
              <a:buFont typeface="Arial" panose="020B0604020202020204" pitchFamily="34" charset="0"/>
              <a:buChar char="•"/>
            </a:pPr>
            <a:r>
              <a:rPr lang="en-GB" dirty="0"/>
              <a:t>Conduct adequate due diligence so we don’t do business with designated persons</a:t>
            </a:r>
          </a:p>
          <a:p>
            <a:pPr marL="171450" indent="-171450" fontAlgn="t">
              <a:buFont typeface="Arial" panose="020B0604020202020204" pitchFamily="34" charset="0"/>
              <a:buChar char="•"/>
            </a:pPr>
            <a:r>
              <a:rPr lang="en-GB" dirty="0"/>
              <a:t>Screen all countries, entities and individuals in line with our procedures, following up on any matches against the Sanctions Lists</a:t>
            </a:r>
          </a:p>
          <a:p>
            <a:pPr marL="171450" indent="-171450" fontAlgn="t">
              <a:buFont typeface="Arial" panose="020B0604020202020204" pitchFamily="34" charset="0"/>
              <a:buChar char="•"/>
            </a:pPr>
            <a:r>
              <a:rPr lang="en-GB" dirty="0"/>
              <a:t>Report any knowledge or suspicion of breaches promptly</a:t>
            </a:r>
          </a:p>
          <a:p>
            <a:pPr marL="171450" indent="-171450" fontAlgn="t">
              <a:buFont typeface="Arial" panose="020B0604020202020204" pitchFamily="34" charset="0"/>
              <a:buChar char="•"/>
            </a:pPr>
            <a:r>
              <a:rPr lang="en-GB" dirty="0"/>
              <a:t>Freeze any assets or funds identified as belonging to a sanctioned country, entity or individual</a:t>
            </a:r>
          </a:p>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17</a:t>
            </a:fld>
            <a:endParaRPr lang="en-GB" dirty="0"/>
          </a:p>
        </p:txBody>
      </p:sp>
    </p:spTree>
    <p:extLst>
      <p:ext uri="{BB962C8B-B14F-4D97-AF65-F5344CB8AC3E}">
        <p14:creationId xmlns:p14="http://schemas.microsoft.com/office/powerpoint/2010/main" val="4083759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a:t>
            </a:r>
          </a:p>
          <a:p>
            <a:endParaRPr lang="en-GB" dirty="0"/>
          </a:p>
          <a:p>
            <a:pPr marL="171450" indent="-171450">
              <a:buFont typeface="Arial" panose="020B0604020202020204" pitchFamily="34" charset="0"/>
              <a:buChar char="•"/>
            </a:pPr>
            <a:r>
              <a:rPr lang="en-GB" dirty="0"/>
              <a:t>Enter into any financial or trade activity with a designated person or a sanctioned regime</a:t>
            </a:r>
          </a:p>
          <a:p>
            <a:pPr marL="171450" indent="-171450">
              <a:buFont typeface="Arial" panose="020B0604020202020204" pitchFamily="34" charset="0"/>
              <a:buChar char="•"/>
            </a:pPr>
            <a:r>
              <a:rPr lang="en-GB" dirty="0"/>
              <a:t>Conduct any business that you know or suspect will breach sanctions</a:t>
            </a:r>
          </a:p>
          <a:p>
            <a:pPr marL="171450" indent="-171450">
              <a:buFont typeface="Arial" panose="020B0604020202020204" pitchFamily="34" charset="0"/>
              <a:buChar char="•"/>
            </a:pPr>
            <a:r>
              <a:rPr lang="en-GB" dirty="0"/>
              <a:t>Circumvent systems designed to detect sanction breaches - eg stripping out or changing a name, or advising a customer on how to do so or channelling transactions via another party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Ignore any match that’s flagged up, even if you think it’s a false positive (ie a name that’s flagged which subsequently turns out not to be on the sanctions list)</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Your mere presence in a country can make you subject to its laws - and that includes their sanctions. So take care to understand and comply with the rules in any country you visit on business, as well as those in your home country.</a:t>
            </a:r>
          </a:p>
        </p:txBody>
      </p:sp>
      <p:sp>
        <p:nvSpPr>
          <p:cNvPr id="4" name="Slide Number Placeholder 3"/>
          <p:cNvSpPr>
            <a:spLocks noGrp="1"/>
          </p:cNvSpPr>
          <p:nvPr>
            <p:ph type="sldNum" sz="quarter" idx="10"/>
          </p:nvPr>
        </p:nvSpPr>
        <p:spPr/>
        <p:txBody>
          <a:bodyPr/>
          <a:lstStyle/>
          <a:p>
            <a:fld id="{F583E5AE-30F5-4696-BF79-2FDA039415AD}" type="slidenum">
              <a:rPr lang="en-GB" smtClean="0"/>
              <a:pPr/>
              <a:t>18</a:t>
            </a:fld>
            <a:endParaRPr lang="en-GB" dirty="0"/>
          </a:p>
        </p:txBody>
      </p:sp>
    </p:spTree>
    <p:extLst>
      <p:ext uri="{BB962C8B-B14F-4D97-AF65-F5344CB8AC3E}">
        <p14:creationId xmlns:p14="http://schemas.microsoft.com/office/powerpoint/2010/main" val="451274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you have any questions?</a:t>
            </a:r>
            <a:endParaRPr lang="en-US"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19</a:t>
            </a:fld>
            <a:endParaRPr lang="en-GB" dirty="0"/>
          </a:p>
        </p:txBody>
      </p:sp>
    </p:spTree>
    <p:extLst>
      <p:ext uri="{BB962C8B-B14F-4D97-AF65-F5344CB8AC3E}">
        <p14:creationId xmlns:p14="http://schemas.microsoft.com/office/powerpoint/2010/main" val="1401848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r>
              <a:rPr lang="en-GB" baseline="0" dirty="0"/>
              <a:t>In this session</a:t>
            </a:r>
            <a:r>
              <a:rPr lang="en-GB" dirty="0"/>
              <a:t> we’ll look at:</a:t>
            </a:r>
          </a:p>
          <a:p>
            <a:endParaRPr lang="en-GB" dirty="0"/>
          </a:p>
          <a:p>
            <a:pPr marL="171450" indent="-171450">
              <a:buFont typeface="Arial" panose="020B0604020202020204" pitchFamily="34" charset="0"/>
              <a:buChar char="•"/>
            </a:pPr>
            <a:r>
              <a:rPr lang="en-GB" dirty="0"/>
              <a:t>What are</a:t>
            </a:r>
            <a:r>
              <a:rPr lang="en-GB" baseline="0" dirty="0"/>
              <a:t> </a:t>
            </a:r>
            <a:r>
              <a:rPr lang="en-GB" dirty="0"/>
              <a:t>sanctions?</a:t>
            </a:r>
          </a:p>
          <a:p>
            <a:pPr marL="171450" indent="-171450">
              <a:buFont typeface="Arial" panose="020B0604020202020204" pitchFamily="34" charset="0"/>
              <a:buChar char="•"/>
            </a:pPr>
            <a:r>
              <a:rPr lang="en-GB" dirty="0"/>
              <a:t>Why are they used?</a:t>
            </a:r>
          </a:p>
          <a:p>
            <a:pPr marL="171450" indent="-171450">
              <a:buFont typeface="Arial" panose="020B0604020202020204" pitchFamily="34" charset="0"/>
              <a:buChar char="•"/>
            </a:pPr>
            <a:r>
              <a:rPr lang="en-GB" dirty="0"/>
              <a:t>The different types of sanctions</a:t>
            </a:r>
          </a:p>
          <a:p>
            <a:pPr marL="171450" indent="-171450">
              <a:buFont typeface="Arial" panose="020B0604020202020204" pitchFamily="34" charset="0"/>
              <a:buChar char="•"/>
            </a:pPr>
            <a:r>
              <a:rPr lang="en-GB" dirty="0"/>
              <a:t>What</a:t>
            </a:r>
            <a:r>
              <a:rPr lang="en-GB" baseline="0" dirty="0"/>
              <a:t> are y</a:t>
            </a:r>
            <a:r>
              <a:rPr lang="en-GB" dirty="0"/>
              <a:t>our obligations?</a:t>
            </a:r>
          </a:p>
          <a:p>
            <a:pPr marL="171450" indent="-171450">
              <a:buFont typeface="Arial" panose="020B0604020202020204" pitchFamily="34" charset="0"/>
              <a:buChar char="•"/>
            </a:pPr>
            <a:r>
              <a:rPr lang="en-GB" dirty="0"/>
              <a:t>Our company’s sanctions policy</a:t>
            </a:r>
          </a:p>
        </p:txBody>
      </p:sp>
      <p:sp>
        <p:nvSpPr>
          <p:cNvPr id="4" name="Slide Number Placeholder 3"/>
          <p:cNvSpPr>
            <a:spLocks noGrp="1"/>
          </p:cNvSpPr>
          <p:nvPr>
            <p:ph type="sldNum" sz="quarter" idx="10"/>
          </p:nvPr>
        </p:nvSpPr>
        <p:spPr/>
        <p:txBody>
          <a:bodyPr/>
          <a:lstStyle/>
          <a:p>
            <a:fld id="{F583E5AE-30F5-4696-BF79-2FDA039415AD}" type="slidenum">
              <a:rPr lang="en-GB" smtClean="0"/>
              <a:pPr/>
              <a:t>2</a:t>
            </a:fld>
            <a:endParaRPr lang="en-GB" dirty="0"/>
          </a:p>
        </p:txBody>
      </p:sp>
    </p:spTree>
    <p:extLst>
      <p:ext uri="{BB962C8B-B14F-4D97-AF65-F5344CB8AC3E}">
        <p14:creationId xmlns:p14="http://schemas.microsoft.com/office/powerpoint/2010/main" val="129790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You can get more help and information on this issue from these contacts.</a:t>
            </a:r>
          </a:p>
          <a:p>
            <a:endParaRPr lang="en-GB" dirty="0"/>
          </a:p>
          <a:p>
            <a:r>
              <a:rPr lang="en-GB" dirty="0"/>
              <a:t>Or, for a more in-depth look at this topic, access our self-study course.</a:t>
            </a:r>
          </a:p>
        </p:txBody>
      </p:sp>
      <p:sp>
        <p:nvSpPr>
          <p:cNvPr id="4" name="Slide Number Placeholder 3"/>
          <p:cNvSpPr>
            <a:spLocks noGrp="1"/>
          </p:cNvSpPr>
          <p:nvPr>
            <p:ph type="sldNum" sz="quarter" idx="10"/>
          </p:nvPr>
        </p:nvSpPr>
        <p:spPr/>
        <p:txBody>
          <a:bodyPr/>
          <a:lstStyle/>
          <a:p>
            <a:fld id="{F583E5AE-30F5-4696-BF79-2FDA039415AD}" type="slidenum">
              <a:rPr lang="en-GB" smtClean="0"/>
              <a:pPr/>
              <a:t>20</a:t>
            </a:fld>
            <a:endParaRPr lang="en-GB" dirty="0"/>
          </a:p>
        </p:txBody>
      </p:sp>
    </p:spTree>
    <p:extLst>
      <p:ext uri="{BB962C8B-B14F-4D97-AF65-F5344CB8AC3E}">
        <p14:creationId xmlns:p14="http://schemas.microsoft.com/office/powerpoint/2010/main" val="859411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21</a:t>
            </a:fld>
            <a:endParaRPr lang="en-GB" dirty="0"/>
          </a:p>
        </p:txBody>
      </p:sp>
    </p:spTree>
    <p:extLst>
      <p:ext uri="{BB962C8B-B14F-4D97-AF65-F5344CB8AC3E}">
        <p14:creationId xmlns:p14="http://schemas.microsoft.com/office/powerpoint/2010/main" val="225276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GB" dirty="0"/>
              <a:t>[Ask delegates]</a:t>
            </a:r>
          </a:p>
          <a:p>
            <a:r>
              <a:rPr lang="en-GB" b="1" dirty="0"/>
              <a:t>What are sanctions and when are they used?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Economic sanctions are financial or trade restrictions that stop us doing business with targeted countries or regimes, entities or even individuals.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Restrictions may be imposed because of international law or human rights violations, nuclear proliferation, or to target those involved in terrorism or criminality.</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[Provide examples of countries or entities who currently face sanctions – for example: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1. Countries – eg Zimbabwe, Yemen, Sudan, Libya, Afghanistan, DRC, etc</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Entities - ISIL, Tamil Tigers, Hizbul Mujahideen, etc</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Individuals - there are currently 18 named individuals suspected of terrorist financing on the Government website, although this is continually updated]</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Those targeted by sanctions include: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Drugs traffickers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Those who trade in animal parts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Russian billionaires and organisations accused of destabilising Ukraine</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Charities linked to Al-Qaeda and other terrorist groups</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they're not all based overseas – some are right here in the UK, or at least some or all of their assets may be!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514CBE-B4E8-4E37-BA4E-D2EDAD0D3065}" type="slidenum">
              <a:rPr lang="en-US" smtClean="0"/>
              <a:t>3</a:t>
            </a:fld>
            <a:endParaRPr lang="en-US" dirty="0"/>
          </a:p>
        </p:txBody>
      </p:sp>
      <p:pic>
        <p:nvPicPr>
          <p:cNvPr id="5" name="Picture 4" descr="speak emoji.png"/>
          <p:cNvPicPr>
            <a:picLocks noChangeAspect="1"/>
          </p:cNvPicPr>
          <p:nvPr/>
        </p:nvPicPr>
        <p:blipFill>
          <a:blip r:embed="rId3"/>
          <a:stretch>
            <a:fillRect/>
          </a:stretch>
        </p:blipFill>
        <p:spPr>
          <a:xfrm>
            <a:off x="323789" y="4419600"/>
            <a:ext cx="438211" cy="333422"/>
          </a:xfrm>
          <a:prstGeom prst="rect">
            <a:avLst/>
          </a:prstGeom>
        </p:spPr>
      </p:pic>
    </p:spTree>
    <p:extLst>
      <p:ext uri="{BB962C8B-B14F-4D97-AF65-F5344CB8AC3E}">
        <p14:creationId xmlns:p14="http://schemas.microsoft.com/office/powerpoint/2010/main" val="302394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[Ask delegates]</a:t>
            </a:r>
          </a:p>
          <a:p>
            <a:r>
              <a:rPr lang="en-GB" sz="1200" b="1" kern="1200" dirty="0">
                <a:solidFill>
                  <a:schemeClr val="tx1"/>
                </a:solidFill>
                <a:effectLst/>
                <a:latin typeface="+mn-lt"/>
                <a:ea typeface="+mn-ea"/>
                <a:cs typeface="+mn-cs"/>
              </a:rPr>
              <a:t>Why are sanctions used by the international community? What do you think?</a:t>
            </a:r>
            <a:endParaRPr lang="en-US"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[Allow time for reading and reflection before clicking next.]</a:t>
            </a:r>
          </a:p>
          <a:p>
            <a:endParaRPr lang="en-GB" dirty="0"/>
          </a:p>
          <a:p>
            <a:r>
              <a:rPr lang="en-GB" sz="1200" kern="1200" dirty="0">
                <a:solidFill>
                  <a:schemeClr val="tx1"/>
                </a:solidFill>
                <a:effectLst/>
                <a:latin typeface="+mn-lt"/>
                <a:ea typeface="+mn-ea"/>
                <a:cs typeface="+mn-cs"/>
              </a:rPr>
              <a:t>In summary:</a:t>
            </a:r>
          </a:p>
          <a:p>
            <a:r>
              <a:rPr lang="en-GB" sz="1200" kern="1200" dirty="0">
                <a:solidFill>
                  <a:schemeClr val="tx1"/>
                </a:solidFill>
                <a:effectLst/>
                <a:latin typeface="+mn-lt"/>
                <a:ea typeface="+mn-ea"/>
                <a:cs typeface="+mn-cs"/>
              </a:rPr>
              <a:t>Sanctions are used to put pressure on targeted regimes and people to comply with international law, to stop financial crime, and to enforce international peace and security. But, they are not used to suppress weaker countries or stop them becoming powerful.</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[Sanctions are not new. In fact, they have been used for thousands of years. One of the earliest was in the 5th century BC, when Pericles ordered all trade between the Athenian Empire and Megara to be banned. The reason... the city state that had sided with its enemy, Sparta.]</a:t>
            </a:r>
          </a:p>
        </p:txBody>
      </p:sp>
      <p:sp>
        <p:nvSpPr>
          <p:cNvPr id="4" name="Slide Number Placeholder 3"/>
          <p:cNvSpPr>
            <a:spLocks noGrp="1"/>
          </p:cNvSpPr>
          <p:nvPr>
            <p:ph type="sldNum" sz="quarter" idx="10"/>
          </p:nvPr>
        </p:nvSpPr>
        <p:spPr/>
        <p:txBody>
          <a:bodyPr/>
          <a:lstStyle/>
          <a:p>
            <a:fld id="{28514CBE-B4E8-4E37-BA4E-D2EDAD0D3065}" type="slidenum">
              <a:rPr lang="en-US" smtClean="0"/>
              <a:t>4</a:t>
            </a:fld>
            <a:endParaRPr lang="en-US" dirty="0"/>
          </a:p>
        </p:txBody>
      </p:sp>
      <p:pic>
        <p:nvPicPr>
          <p:cNvPr id="5" name="Picture 4" descr="speak emoji.png"/>
          <p:cNvPicPr>
            <a:picLocks noChangeAspect="1"/>
          </p:cNvPicPr>
          <p:nvPr/>
        </p:nvPicPr>
        <p:blipFill>
          <a:blip r:embed="rId3"/>
          <a:stretch>
            <a:fillRect/>
          </a:stretch>
        </p:blipFill>
        <p:spPr>
          <a:xfrm>
            <a:off x="323789" y="4463138"/>
            <a:ext cx="438211" cy="333422"/>
          </a:xfrm>
          <a:prstGeom prst="rect">
            <a:avLst/>
          </a:prstGeom>
        </p:spPr>
      </p:pic>
      <p:pic>
        <p:nvPicPr>
          <p:cNvPr id="6" name="Picture 5" descr="lightbulb.png"/>
          <p:cNvPicPr>
            <a:picLocks noChangeAspect="1"/>
          </p:cNvPicPr>
          <p:nvPr/>
        </p:nvPicPr>
        <p:blipFill>
          <a:blip r:embed="rId4"/>
          <a:stretch>
            <a:fillRect/>
          </a:stretch>
        </p:blipFill>
        <p:spPr>
          <a:xfrm>
            <a:off x="381000" y="6518369"/>
            <a:ext cx="265898" cy="274320"/>
          </a:xfrm>
          <a:prstGeom prst="rect">
            <a:avLst/>
          </a:prstGeom>
        </p:spPr>
      </p:pic>
    </p:spTree>
    <p:extLst>
      <p:ext uri="{BB962C8B-B14F-4D97-AF65-F5344CB8AC3E}">
        <p14:creationId xmlns:p14="http://schemas.microsoft.com/office/powerpoint/2010/main" val="3098757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GB" sz="1200" kern="1200" dirty="0">
                <a:solidFill>
                  <a:schemeClr val="tx1"/>
                </a:solidFill>
                <a:effectLst/>
                <a:latin typeface="+mn-lt"/>
                <a:ea typeface="+mn-ea"/>
                <a:cs typeface="+mn-cs"/>
              </a:rPr>
              <a:t>[Ask delegates]</a:t>
            </a:r>
          </a:p>
          <a:p>
            <a:r>
              <a:rPr lang="en-GB" sz="1200" b="1" kern="1200" dirty="0">
                <a:solidFill>
                  <a:schemeClr val="tx1"/>
                </a:solidFill>
                <a:effectLst/>
                <a:latin typeface="+mn-lt"/>
                <a:ea typeface="+mn-ea"/>
                <a:cs typeface="+mn-cs"/>
              </a:rPr>
              <a:t>So, who imposes sanctions?</a:t>
            </a:r>
          </a:p>
          <a:p>
            <a:r>
              <a:rPr lang="en-GB" sz="1050" kern="1200" dirty="0">
                <a:solidFill>
                  <a:schemeClr val="tx1"/>
                </a:solidFill>
                <a:effectLst/>
                <a:latin typeface="+mn-lt"/>
                <a:ea typeface="+mn-ea"/>
                <a:cs typeface="+mn-cs"/>
              </a:rPr>
              <a:t>Although any government can impose sanctions, the ones of most relevance to our Company are those imposed by the UN, the EU and the US.</a:t>
            </a:r>
            <a:endParaRPr lang="en-US" sz="1050" kern="1200" dirty="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900" b="1" kern="1200" dirty="0">
                <a:solidFill>
                  <a:schemeClr val="tx1"/>
                </a:solidFill>
                <a:effectLst/>
                <a:latin typeface="+mn-lt"/>
                <a:ea typeface="+mn-ea"/>
                <a:cs typeface="+mn-cs"/>
              </a:rPr>
              <a:t>The UN </a:t>
            </a:r>
            <a:r>
              <a:rPr lang="en-GB" sz="900" kern="1200" dirty="0">
                <a:solidFill>
                  <a:schemeClr val="tx1"/>
                </a:solidFill>
                <a:effectLst/>
                <a:latin typeface="+mn-lt"/>
                <a:ea typeface="+mn-ea"/>
                <a:cs typeface="+mn-cs"/>
              </a:rPr>
              <a:t>- The main aim is to maintain or restore international peace and security without the use of force - eg forcing Iran to back down from its drive to acquire nuclear weapons.</a:t>
            </a:r>
            <a:r>
              <a:rPr lang="en-US" sz="900" dirty="0"/>
              <a:t> </a:t>
            </a:r>
            <a:r>
              <a:rPr lang="en-GB" sz="900" kern="1200" dirty="0">
                <a:solidFill>
                  <a:schemeClr val="tx1"/>
                </a:solidFill>
                <a:effectLst/>
                <a:latin typeface="+mn-lt"/>
                <a:ea typeface="+mn-ea"/>
                <a:cs typeface="+mn-cs"/>
              </a:rPr>
              <a:t>In recent years, the UN has made sanctions more humanitarian - targeting rogue regimes and organisations to reduce their impact on the general population</a:t>
            </a:r>
            <a:r>
              <a:rPr lang="en-GB" sz="900" dirty="0"/>
              <a:t>.</a:t>
            </a:r>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900" kern="1200" dirty="0">
                <a:solidFill>
                  <a:schemeClr val="tx1"/>
                </a:solidFill>
                <a:effectLst/>
                <a:latin typeface="+mn-lt"/>
                <a:ea typeface="+mn-ea"/>
                <a:cs typeface="+mn-cs"/>
              </a:rPr>
              <a:t>The UN currently imposes sanctions on Ivory Coast, Democratic Republic of the Congo, Democratic People's Republic of Korea (North Korea), Eritrea, Guinea-Bissau, Iran, Lebanon, Liberia, Libya, Somalia and Sudan.</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900" b="1" kern="1200" dirty="0">
                <a:solidFill>
                  <a:schemeClr val="tx1"/>
                </a:solidFill>
                <a:effectLst/>
                <a:latin typeface="+mn-lt"/>
                <a:ea typeface="+mn-ea"/>
                <a:cs typeface="+mn-cs"/>
              </a:rPr>
              <a:t>The EU </a:t>
            </a:r>
            <a:r>
              <a:rPr lang="en-GB" sz="900" kern="1200" dirty="0">
                <a:solidFill>
                  <a:schemeClr val="tx1"/>
                </a:solidFill>
                <a:effectLst/>
                <a:latin typeface="+mn-lt"/>
                <a:ea typeface="+mn-ea"/>
                <a:cs typeface="+mn-cs"/>
              </a:rPr>
              <a:t>- The EU imposes sanctions </a:t>
            </a:r>
            <a:r>
              <a:rPr lang="en-GB" sz="900" u="none" kern="1200" dirty="0">
                <a:solidFill>
                  <a:schemeClr val="tx1"/>
                </a:solidFill>
                <a:effectLst/>
                <a:latin typeface="+mn-lt"/>
                <a:ea typeface="+mn-ea"/>
                <a:cs typeface="+mn-cs"/>
              </a:rPr>
              <a:t>and embargoes to </a:t>
            </a:r>
            <a:r>
              <a:rPr lang="en-GB" sz="900" kern="1200" dirty="0">
                <a:solidFill>
                  <a:schemeClr val="tx1"/>
                </a:solidFill>
                <a:effectLst/>
                <a:latin typeface="+mn-lt"/>
                <a:ea typeface="+mn-ea"/>
                <a:cs typeface="+mn-cs"/>
              </a:rPr>
              <a:t>preserve peace, strengthen international security, safeguard the security of the EU, and uphold respect for human rights, democracy and the rule of law. All Member States are obliged to implement them.</a:t>
            </a:r>
          </a:p>
          <a:p>
            <a:pPr marL="171450" indent="-171450">
              <a:buFont typeface="Arial" panose="020B0604020202020204" pitchFamily="34" charset="0"/>
              <a:buChar char="•"/>
            </a:pPr>
            <a:r>
              <a:rPr lang="en-GB" sz="900" kern="1200" dirty="0">
                <a:solidFill>
                  <a:schemeClr val="tx1"/>
                </a:solidFill>
                <a:effectLst/>
                <a:latin typeface="+mn-lt"/>
                <a:ea typeface="+mn-ea"/>
                <a:cs typeface="+mn-cs"/>
              </a:rPr>
              <a:t>Currently the EU has restrictive measures in place against most countries on the OFAC's country sanctions programme. There are also sanctions against those who have contributed to the conflicts in the </a:t>
            </a:r>
            <a:r>
              <a:rPr lang="en-GB" sz="900" u="none" kern="1200" dirty="0">
                <a:solidFill>
                  <a:schemeClr val="tx1"/>
                </a:solidFill>
                <a:effectLst/>
                <a:latin typeface="+mn-lt"/>
                <a:ea typeface="+mn-ea"/>
                <a:cs typeface="+mn-cs"/>
              </a:rPr>
              <a:t>former Yugoslavian </a:t>
            </a:r>
            <a:r>
              <a:rPr lang="en-GB" sz="900" kern="1200" dirty="0">
                <a:solidFill>
                  <a:schemeClr val="tx1"/>
                </a:solidFill>
                <a:effectLst/>
                <a:latin typeface="+mn-lt"/>
                <a:ea typeface="+mn-ea"/>
                <a:cs typeface="+mn-cs"/>
              </a:rPr>
              <a:t>states, Haiti, Sierra Leone and Somalia, and Russian entities in relation to the Ukraine conflict.</a:t>
            </a:r>
            <a:endParaRPr lang="en-US"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 </a:t>
            </a:r>
            <a:endParaRPr lang="en-US" sz="9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900" b="1" kern="1200" dirty="0">
                <a:solidFill>
                  <a:schemeClr val="tx1"/>
                </a:solidFill>
                <a:effectLst/>
                <a:latin typeface="+mn-lt"/>
                <a:ea typeface="+mn-ea"/>
                <a:cs typeface="+mn-cs"/>
              </a:rPr>
              <a:t>The US </a:t>
            </a:r>
            <a:r>
              <a:rPr lang="en-GB" sz="900" kern="1200" dirty="0">
                <a:solidFill>
                  <a:schemeClr val="tx1"/>
                </a:solidFill>
                <a:effectLst/>
                <a:latin typeface="+mn-lt"/>
                <a:ea typeface="+mn-ea"/>
                <a:cs typeface="+mn-cs"/>
              </a:rPr>
              <a:t>- Sanctions are administered and enforced by the Office of Foreign Assets Control (OFAC) </a:t>
            </a:r>
            <a:r>
              <a:rPr lang="en-GB" sz="900" u="none" kern="1200" dirty="0">
                <a:solidFill>
                  <a:schemeClr val="tx1"/>
                </a:solidFill>
                <a:effectLst/>
                <a:latin typeface="+mn-lt"/>
                <a:ea typeface="+mn-ea"/>
                <a:cs typeface="+mn-cs"/>
              </a:rPr>
              <a:t>- an office within the US Treasury - </a:t>
            </a:r>
            <a:r>
              <a:rPr lang="en-GB" sz="900" kern="1200" dirty="0">
                <a:solidFill>
                  <a:schemeClr val="tx1"/>
                </a:solidFill>
                <a:effectLst/>
                <a:latin typeface="+mn-lt"/>
                <a:ea typeface="+mn-ea"/>
                <a:cs typeface="+mn-cs"/>
              </a:rPr>
              <a:t>to counter terrorism, illegal diamond trading, drug trafficking, nuclear proliferation and internal conflict in countries.</a:t>
            </a:r>
            <a:endParaRPr lang="en-US" sz="9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900" kern="1200" dirty="0">
                <a:solidFill>
                  <a:schemeClr val="tx1"/>
                </a:solidFill>
                <a:effectLst/>
                <a:latin typeface="+mn-lt"/>
                <a:ea typeface="+mn-ea"/>
                <a:cs typeface="+mn-cs"/>
              </a:rPr>
              <a:t>The OFAC currently operates comprehensive country sanctions against Belarus, Burma (Myanmar), Iran, Libya, North Korea, Somalia, Sudan, Syria and Zimbabwe; sanctions related to the Balkans, Central African Republic, Côte d'Ivoire, Democratic Republic of the Congo, Iraq, Lebanon, South Sudan and Yemen, and against Russian entities in relation to the Ukraine conflict; and against individuals and organisations (published in the Specially Designated Nationals (SDN) List).</a:t>
            </a:r>
            <a:endParaRPr lang="en-US" sz="900" kern="1200" dirty="0">
              <a:solidFill>
                <a:schemeClr val="tx1"/>
              </a:solidFill>
              <a:effectLst/>
              <a:latin typeface="+mn-lt"/>
              <a:ea typeface="+mn-ea"/>
              <a:cs typeface="+mn-cs"/>
            </a:endParaRPr>
          </a:p>
          <a:p>
            <a:endParaRPr lang="en-GB" sz="900" kern="1200" dirty="0">
              <a:solidFill>
                <a:schemeClr val="tx1"/>
              </a:solidFill>
              <a:effectLst/>
              <a:latin typeface="+mn-lt"/>
              <a:ea typeface="+mn-ea"/>
              <a:cs typeface="+mn-cs"/>
            </a:endParaRPr>
          </a:p>
          <a:p>
            <a:r>
              <a:rPr lang="en-GB" sz="900" i="1" dirty="0"/>
              <a:t>US (OFAC) sanctions are important because the US authorities classify any company or individual, with a connection to the US, as a US person, who can be prosecuted for breaching OFAC sanctions. This could be a company with a US trading licence or US$ clearing licence, or dealing in US technology, transportation etc. The US authorities have a history of pursuing and extraditing perpetrators, and serving extremely harsh prison sentences and financial penalties.</a:t>
            </a:r>
            <a:endParaRPr lang="en-GB" sz="9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8514CBE-B4E8-4E37-BA4E-D2EDAD0D3065}" type="slidenum">
              <a:rPr lang="en-US" smtClean="0"/>
              <a:t>5</a:t>
            </a:fld>
            <a:endParaRPr lang="en-US" dirty="0"/>
          </a:p>
        </p:txBody>
      </p:sp>
      <p:pic>
        <p:nvPicPr>
          <p:cNvPr id="5" name="Picture 4" descr="speak emoji.png"/>
          <p:cNvPicPr>
            <a:picLocks noChangeAspect="1"/>
          </p:cNvPicPr>
          <p:nvPr/>
        </p:nvPicPr>
        <p:blipFill>
          <a:blip r:embed="rId3"/>
          <a:stretch>
            <a:fillRect/>
          </a:stretch>
        </p:blipFill>
        <p:spPr>
          <a:xfrm>
            <a:off x="323789" y="4463138"/>
            <a:ext cx="438211" cy="333422"/>
          </a:xfrm>
          <a:prstGeom prst="rect">
            <a:avLst/>
          </a:prstGeom>
        </p:spPr>
      </p:pic>
      <p:pic>
        <p:nvPicPr>
          <p:cNvPr id="6" name="Picture 5" descr="lightbulb.png"/>
          <p:cNvPicPr>
            <a:picLocks noChangeAspect="1"/>
          </p:cNvPicPr>
          <p:nvPr/>
        </p:nvPicPr>
        <p:blipFill>
          <a:blip r:embed="rId4"/>
          <a:stretch>
            <a:fillRect/>
          </a:stretch>
        </p:blipFill>
        <p:spPr>
          <a:xfrm>
            <a:off x="381000" y="8543111"/>
            <a:ext cx="265898" cy="274320"/>
          </a:xfrm>
          <a:prstGeom prst="rect">
            <a:avLst/>
          </a:prstGeom>
        </p:spPr>
      </p:pic>
    </p:spTree>
    <p:extLst>
      <p:ext uri="{BB962C8B-B14F-4D97-AF65-F5344CB8AC3E}">
        <p14:creationId xmlns:p14="http://schemas.microsoft.com/office/powerpoint/2010/main" val="2504515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Financial sanctions stop us making or receiving payments, arranging investments, or facilitating any business (such as broking or insurance) that would make funds or economic resources available to designated persons.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may also need to freeze the assets of designated persons or groups.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Economic and trade sanctions can also include: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 ban on exports to or imports from a jurisdiction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Restrictions on the sale of products - such as arms or diamonds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Prohibitions on the supply of services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Travel restrictions on designated persons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514CBE-B4E8-4E37-BA4E-D2EDAD0D3065}" type="slidenum">
              <a:rPr lang="en-US" smtClean="0"/>
              <a:t>6</a:t>
            </a:fld>
            <a:endParaRPr lang="en-US" dirty="0"/>
          </a:p>
        </p:txBody>
      </p:sp>
    </p:spTree>
    <p:extLst>
      <p:ext uri="{BB962C8B-B14F-4D97-AF65-F5344CB8AC3E}">
        <p14:creationId xmlns:p14="http://schemas.microsoft.com/office/powerpoint/2010/main" val="128603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three types of financial sanctions enforced in the UK are:</a:t>
            </a:r>
          </a:p>
          <a:p>
            <a:endParaRPr lang="en-GB" dirty="0"/>
          </a:p>
          <a:p>
            <a:pPr marL="228600" indent="-228600">
              <a:buFont typeface="+mj-lt"/>
              <a:buAutoNum type="arabicPeriod"/>
            </a:pPr>
            <a:r>
              <a:rPr lang="en-GB" dirty="0"/>
              <a:t>Targeted asset freezes - restricting access to funds and economic resources</a:t>
            </a:r>
          </a:p>
          <a:p>
            <a:pPr marL="228600" indent="-228600">
              <a:buFont typeface="+mj-lt"/>
              <a:buAutoNum type="arabicPeriod"/>
            </a:pPr>
            <a:r>
              <a:rPr lang="en-GB" dirty="0"/>
              <a:t>Restrictions on a wide variety of financial markets and services, including banking, insurance, brokering and advisory services</a:t>
            </a:r>
          </a:p>
          <a:p>
            <a:pPr marL="228600" indent="-228600">
              <a:buFont typeface="+mj-lt"/>
              <a:buAutoNum type="arabicPeriod"/>
            </a:pPr>
            <a:r>
              <a:rPr lang="en-GB" dirty="0"/>
              <a:t>Directions to cease all business of a specified type with a specific person, group, sector or country</a:t>
            </a:r>
          </a:p>
          <a:p>
            <a:endParaRPr lang="en-US" dirty="0"/>
          </a:p>
        </p:txBody>
      </p:sp>
      <p:sp>
        <p:nvSpPr>
          <p:cNvPr id="4" name="Slide Number Placeholder 3"/>
          <p:cNvSpPr>
            <a:spLocks noGrp="1"/>
          </p:cNvSpPr>
          <p:nvPr>
            <p:ph type="sldNum" sz="quarter" idx="10"/>
          </p:nvPr>
        </p:nvSpPr>
        <p:spPr/>
        <p:txBody>
          <a:bodyPr/>
          <a:lstStyle/>
          <a:p>
            <a:fld id="{28514CBE-B4E8-4E37-BA4E-D2EDAD0D3065}" type="slidenum">
              <a:rPr lang="en-US" smtClean="0"/>
              <a:t>7</a:t>
            </a:fld>
            <a:endParaRPr lang="en-US" dirty="0"/>
          </a:p>
        </p:txBody>
      </p:sp>
    </p:spTree>
    <p:extLst>
      <p:ext uri="{BB962C8B-B14F-4D97-AF65-F5344CB8AC3E}">
        <p14:creationId xmlns:p14="http://schemas.microsoft.com/office/powerpoint/2010/main" val="305705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Who is subject to sanctions?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[Allow time for discussion before clicking next to reveal examples.]</a:t>
            </a:r>
          </a:p>
        </p:txBody>
      </p:sp>
      <p:sp>
        <p:nvSpPr>
          <p:cNvPr id="4" name="Slide Number Placeholder 3"/>
          <p:cNvSpPr>
            <a:spLocks noGrp="1"/>
          </p:cNvSpPr>
          <p:nvPr>
            <p:ph type="sldNum" sz="quarter" idx="10"/>
          </p:nvPr>
        </p:nvSpPr>
        <p:spPr/>
        <p:txBody>
          <a:bodyPr/>
          <a:lstStyle/>
          <a:p>
            <a:fld id="{F583E5AE-30F5-4696-BF79-2FDA039415AD}" type="slidenum">
              <a:rPr lang="en-GB" smtClean="0"/>
              <a:pPr/>
              <a:t>8</a:t>
            </a:fld>
            <a:endParaRPr lang="en-GB" dirty="0"/>
          </a:p>
        </p:txBody>
      </p:sp>
      <p:pic>
        <p:nvPicPr>
          <p:cNvPr id="5" name="Picture 4" descr="speak emoji.png"/>
          <p:cNvPicPr>
            <a:picLocks noChangeAspect="1"/>
          </p:cNvPicPr>
          <p:nvPr/>
        </p:nvPicPr>
        <p:blipFill>
          <a:blip r:embed="rId3"/>
          <a:stretch>
            <a:fillRect/>
          </a:stretch>
        </p:blipFill>
        <p:spPr>
          <a:xfrm>
            <a:off x="323789" y="4376052"/>
            <a:ext cx="438211" cy="333422"/>
          </a:xfrm>
          <a:prstGeom prst="rect">
            <a:avLst/>
          </a:prstGeom>
        </p:spPr>
      </p:pic>
    </p:spTree>
    <p:extLst>
      <p:ext uri="{BB962C8B-B14F-4D97-AF65-F5344CB8AC3E}">
        <p14:creationId xmlns:p14="http://schemas.microsoft.com/office/powerpoint/2010/main" val="1812548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All too often, companies dilute the power of sanctions by breaching them. </a:t>
            </a:r>
          </a:p>
          <a:p>
            <a:endParaRPr lang="en-GB" dirty="0"/>
          </a:p>
          <a:p>
            <a:r>
              <a:rPr lang="en-GB" dirty="0"/>
              <a:t>Here are some examples of cases that have hit the headlines recently.</a:t>
            </a:r>
          </a:p>
          <a:p>
            <a:endParaRPr lang="en-GB" dirty="0"/>
          </a:p>
          <a:p>
            <a:r>
              <a:rPr lang="en-GB" dirty="0"/>
              <a:t>[As an add-on, discuss other recent cases, if required.]</a:t>
            </a:r>
          </a:p>
        </p:txBody>
      </p:sp>
      <p:sp>
        <p:nvSpPr>
          <p:cNvPr id="4" name="Slide Number Placeholder 3"/>
          <p:cNvSpPr>
            <a:spLocks noGrp="1"/>
          </p:cNvSpPr>
          <p:nvPr>
            <p:ph type="sldNum" sz="quarter" idx="10"/>
          </p:nvPr>
        </p:nvSpPr>
        <p:spPr/>
        <p:txBody>
          <a:bodyPr/>
          <a:lstStyle/>
          <a:p>
            <a:fld id="{F583E5AE-30F5-4696-BF79-2FDA039415AD}" type="slidenum">
              <a:rPr lang="en-GB" smtClean="0"/>
              <a:pPr/>
              <a:t>9</a:t>
            </a:fld>
            <a:endParaRPr lang="en-GB" dirty="0"/>
          </a:p>
        </p:txBody>
      </p:sp>
      <p:pic>
        <p:nvPicPr>
          <p:cNvPr id="5" name="Picture 4" descr="lightbulb.png"/>
          <p:cNvPicPr>
            <a:picLocks noChangeAspect="1"/>
          </p:cNvPicPr>
          <p:nvPr/>
        </p:nvPicPr>
        <p:blipFill>
          <a:blip r:embed="rId3"/>
          <a:stretch>
            <a:fillRect/>
          </a:stretch>
        </p:blipFill>
        <p:spPr>
          <a:xfrm>
            <a:off x="381000" y="5146766"/>
            <a:ext cx="265898" cy="274320"/>
          </a:xfrm>
          <a:prstGeom prst="rect">
            <a:avLst/>
          </a:prstGeom>
        </p:spPr>
      </p:pic>
    </p:spTree>
    <p:extLst>
      <p:ext uri="{BB962C8B-B14F-4D97-AF65-F5344CB8AC3E}">
        <p14:creationId xmlns:p14="http://schemas.microsoft.com/office/powerpoint/2010/main" val="1566321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77C4-9DBC-B80C-C3E0-47BEEA076ED8}"/>
              </a:ext>
            </a:extLst>
          </p:cNvPr>
          <p:cNvSpPr>
            <a:spLocks noGrp="1"/>
          </p:cNvSpPr>
          <p:nvPr>
            <p:ph type="title"/>
          </p:nvPr>
        </p:nvSpPr>
        <p:spPr/>
        <p:txBody>
          <a:bodyPr/>
          <a:lstStyle>
            <a:lvl1pPr>
              <a:defRPr>
                <a:latin typeface="Trebuchet MS" panose="020B0603020202020204" pitchFamily="34" charset="0"/>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052CA482-F4F0-4B2F-CDC5-0BC2C0063679}"/>
              </a:ext>
            </a:extLst>
          </p:cNvPr>
          <p:cNvSpPr>
            <a:spLocks noGrp="1"/>
          </p:cNvSpPr>
          <p:nvPr>
            <p:ph type="dt" sz="half" idx="10"/>
          </p:nvPr>
        </p:nvSpPr>
        <p:spPr/>
        <p:txBody>
          <a:bodyPr/>
          <a:lstStyle/>
          <a:p>
            <a:fld id="{4D99C830-CC48-4AA0-B9A8-D0C1DCF4CDA3}" type="datetimeFigureOut">
              <a:rPr lang="en-GB" smtClean="0"/>
              <a:t>08/11/2022</a:t>
            </a:fld>
            <a:endParaRPr lang="en-GB"/>
          </a:p>
        </p:txBody>
      </p:sp>
      <p:sp>
        <p:nvSpPr>
          <p:cNvPr id="4" name="Footer Placeholder 3">
            <a:extLst>
              <a:ext uri="{FF2B5EF4-FFF2-40B4-BE49-F238E27FC236}">
                <a16:creationId xmlns:a16="http://schemas.microsoft.com/office/drawing/2014/main" id="{0E95F04E-3823-7583-331E-4B1F4087FF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DA66FD-0367-82AA-F868-159E254CEB91}"/>
              </a:ext>
            </a:extLst>
          </p:cNvPr>
          <p:cNvSpPr>
            <a:spLocks noGrp="1"/>
          </p:cNvSpPr>
          <p:nvPr>
            <p:ph type="sldNum" sz="quarter" idx="12"/>
          </p:nvPr>
        </p:nvSpPr>
        <p:spPr/>
        <p:txBody>
          <a:bodyPr/>
          <a:lstStyle/>
          <a:p>
            <a:fld id="{E8335C6F-B607-4454-8620-37AEFBAD9AE1}" type="slidenum">
              <a:rPr lang="en-GB" smtClean="0"/>
              <a:t>‹#›</a:t>
            </a:fld>
            <a:endParaRPr lang="en-GB"/>
          </a:p>
        </p:txBody>
      </p:sp>
      <p:sp>
        <p:nvSpPr>
          <p:cNvPr id="20" name="Content Placeholder 2">
            <a:extLst>
              <a:ext uri="{FF2B5EF4-FFF2-40B4-BE49-F238E27FC236}">
                <a16:creationId xmlns:a16="http://schemas.microsoft.com/office/drawing/2014/main" id="{97F9D8B2-5090-2446-6839-42E815A90B0A}"/>
              </a:ext>
            </a:extLst>
          </p:cNvPr>
          <p:cNvSpPr>
            <a:spLocks noGrp="1"/>
          </p:cNvSpPr>
          <p:nvPr>
            <p:ph idx="4294967295" hasCustomPrompt="1"/>
          </p:nvPr>
        </p:nvSpPr>
        <p:spPr>
          <a:xfrm>
            <a:off x="2314384" y="2462211"/>
            <a:ext cx="3063712" cy="1271833"/>
          </a:xfrm>
        </p:spPr>
        <p:txBody>
          <a:bodyPr>
            <a:normAutofit fontScale="92500"/>
          </a:bodyPr>
          <a:lstStyle>
            <a:lvl1pPr>
              <a:defRPr/>
            </a:lvl1pPr>
          </a:lstStyle>
          <a:p>
            <a:pPr marL="0" indent="0">
              <a:buNone/>
            </a:pPr>
            <a:r>
              <a:rPr lang="en-GB" sz="2000" dirty="0">
                <a:solidFill>
                  <a:srgbClr val="333333"/>
                </a:solidFill>
              </a:rPr>
              <a:t>Name</a:t>
            </a:r>
          </a:p>
          <a:p>
            <a:pPr marL="0" indent="0">
              <a:buNone/>
            </a:pPr>
            <a:r>
              <a:rPr lang="en-GB" sz="2000" b="1" dirty="0">
                <a:solidFill>
                  <a:srgbClr val="333333"/>
                </a:solidFill>
              </a:rPr>
              <a:t>Title</a:t>
            </a:r>
          </a:p>
          <a:p>
            <a:pPr marL="0" indent="0">
              <a:buNone/>
            </a:pPr>
            <a:r>
              <a:rPr lang="en-GB" sz="2000" b="1" dirty="0">
                <a:solidFill>
                  <a:srgbClr val="004C93"/>
                </a:solidFill>
              </a:rPr>
              <a:t>Company</a:t>
            </a:r>
            <a:endParaRPr lang="en-GB" dirty="0"/>
          </a:p>
          <a:p>
            <a:endParaRPr lang="en-GB" dirty="0"/>
          </a:p>
          <a:p>
            <a:pPr marL="0" indent="0">
              <a:buNone/>
            </a:pPr>
            <a:endParaRPr lang="en-GB" b="1" dirty="0"/>
          </a:p>
          <a:p>
            <a:pPr marL="0" indent="0">
              <a:buNone/>
            </a:pPr>
            <a:endParaRPr lang="en-GB" b="1" dirty="0"/>
          </a:p>
        </p:txBody>
      </p:sp>
      <p:sp>
        <p:nvSpPr>
          <p:cNvPr id="21" name="Content Placeholder 2">
            <a:extLst>
              <a:ext uri="{FF2B5EF4-FFF2-40B4-BE49-F238E27FC236}">
                <a16:creationId xmlns:a16="http://schemas.microsoft.com/office/drawing/2014/main" id="{68E878E6-FFEC-F010-1C5E-4B75AAD63B84}"/>
              </a:ext>
            </a:extLst>
          </p:cNvPr>
          <p:cNvSpPr txBox="1">
            <a:spLocks/>
          </p:cNvSpPr>
          <p:nvPr userDrawn="1"/>
        </p:nvSpPr>
        <p:spPr>
          <a:xfrm>
            <a:off x="2304173" y="4160629"/>
            <a:ext cx="3098280" cy="1264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333333"/>
                </a:solidFill>
              </a:rPr>
              <a:t>Name</a:t>
            </a:r>
          </a:p>
          <a:p>
            <a:pPr marL="0" indent="0">
              <a:buNone/>
            </a:pPr>
            <a:r>
              <a:rPr lang="en-GB" sz="2000" b="1" dirty="0">
                <a:solidFill>
                  <a:srgbClr val="333333"/>
                </a:solidFill>
              </a:rPr>
              <a:t>Title</a:t>
            </a:r>
          </a:p>
          <a:p>
            <a:pPr marL="0" indent="0">
              <a:buNone/>
            </a:pPr>
            <a:r>
              <a:rPr lang="en-GB" sz="2000" b="1" dirty="0">
                <a:solidFill>
                  <a:srgbClr val="004C93"/>
                </a:solidFill>
              </a:rPr>
              <a:t>Company</a:t>
            </a:r>
            <a:endParaRPr lang="en-GB" sz="2000" dirty="0"/>
          </a:p>
          <a:p>
            <a:pPr marL="0" indent="0">
              <a:buFont typeface="Arial" panose="020B0604020202020204" pitchFamily="34" charset="0"/>
              <a:buNone/>
            </a:pPr>
            <a:endParaRPr lang="en-GB" dirty="0">
              <a:solidFill>
                <a:srgbClr val="004C93"/>
              </a:solidFill>
            </a:endParaRPr>
          </a:p>
          <a:p>
            <a:endParaRPr lang="en-GB" dirty="0"/>
          </a:p>
          <a:p>
            <a:endParaRPr lang="en-GB" dirty="0"/>
          </a:p>
          <a:p>
            <a:pPr marL="0" indent="0">
              <a:buFont typeface="Arial" panose="020B0604020202020204" pitchFamily="34" charset="0"/>
              <a:buNone/>
            </a:pPr>
            <a:endParaRPr lang="en-GB" b="1" dirty="0"/>
          </a:p>
          <a:p>
            <a:pPr marL="0" indent="0">
              <a:buFont typeface="Arial" panose="020B0604020202020204" pitchFamily="34" charset="0"/>
              <a:buNone/>
            </a:pPr>
            <a:endParaRPr lang="en-GB" sz="2900" dirty="0"/>
          </a:p>
        </p:txBody>
      </p:sp>
      <p:sp>
        <p:nvSpPr>
          <p:cNvPr id="22" name="Content Placeholder 2">
            <a:extLst>
              <a:ext uri="{FF2B5EF4-FFF2-40B4-BE49-F238E27FC236}">
                <a16:creationId xmlns:a16="http://schemas.microsoft.com/office/drawing/2014/main" id="{443CF354-102D-58AF-7298-289620985769}"/>
              </a:ext>
            </a:extLst>
          </p:cNvPr>
          <p:cNvSpPr txBox="1">
            <a:spLocks/>
          </p:cNvSpPr>
          <p:nvPr userDrawn="1"/>
        </p:nvSpPr>
        <p:spPr>
          <a:xfrm>
            <a:off x="7446673" y="4160629"/>
            <a:ext cx="3632462" cy="12641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333333"/>
                </a:solidFill>
              </a:rPr>
              <a:t>Name</a:t>
            </a:r>
          </a:p>
          <a:p>
            <a:pPr marL="0" indent="0">
              <a:buNone/>
            </a:pPr>
            <a:r>
              <a:rPr lang="en-GB" sz="2000" b="1" dirty="0">
                <a:solidFill>
                  <a:srgbClr val="333333"/>
                </a:solidFill>
              </a:rPr>
              <a:t>Title</a:t>
            </a:r>
          </a:p>
          <a:p>
            <a:pPr marL="0" indent="0">
              <a:buNone/>
            </a:pPr>
            <a:r>
              <a:rPr lang="en-GB" sz="2000" b="1" dirty="0">
                <a:solidFill>
                  <a:srgbClr val="004C93"/>
                </a:solidFill>
              </a:rPr>
              <a:t>Company</a:t>
            </a:r>
            <a:endParaRPr lang="en-GB" sz="2000" dirty="0"/>
          </a:p>
          <a:p>
            <a:pPr marL="0" indent="0">
              <a:buFont typeface="Arial" panose="020B0604020202020204" pitchFamily="34" charset="0"/>
              <a:buNone/>
            </a:pPr>
            <a:endParaRPr lang="en-GB" dirty="0">
              <a:solidFill>
                <a:srgbClr val="004C93"/>
              </a:solidFill>
            </a:endParaRPr>
          </a:p>
          <a:p>
            <a:endParaRPr lang="en-GB" dirty="0"/>
          </a:p>
          <a:p>
            <a:endParaRPr lang="en-GB" dirty="0"/>
          </a:p>
          <a:p>
            <a:pPr marL="0" indent="0">
              <a:buFont typeface="Arial" panose="020B0604020202020204" pitchFamily="34" charset="0"/>
              <a:buNone/>
            </a:pPr>
            <a:endParaRPr lang="en-GB" b="1" dirty="0"/>
          </a:p>
          <a:p>
            <a:pPr marL="0" indent="0">
              <a:buFont typeface="Arial" panose="020B0604020202020204" pitchFamily="34" charset="0"/>
              <a:buNone/>
            </a:pPr>
            <a:endParaRPr lang="en-GB" dirty="0"/>
          </a:p>
        </p:txBody>
      </p:sp>
      <p:pic>
        <p:nvPicPr>
          <p:cNvPr id="23" name="Picture 22">
            <a:extLst>
              <a:ext uri="{FF2B5EF4-FFF2-40B4-BE49-F238E27FC236}">
                <a16:creationId xmlns:a16="http://schemas.microsoft.com/office/drawing/2014/main" id="{87C5F9A2-A19E-8E8F-BDCA-33FE768814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5434" y="4152949"/>
            <a:ext cx="1271833" cy="1271833"/>
          </a:xfrm>
          <a:prstGeom prst="rect">
            <a:avLst/>
          </a:prstGeom>
          <a:ln>
            <a:solidFill>
              <a:srgbClr val="333333"/>
            </a:solidFill>
          </a:ln>
        </p:spPr>
      </p:pic>
      <p:pic>
        <p:nvPicPr>
          <p:cNvPr id="24" name="Picture 23">
            <a:extLst>
              <a:ext uri="{FF2B5EF4-FFF2-40B4-BE49-F238E27FC236}">
                <a16:creationId xmlns:a16="http://schemas.microsoft.com/office/drawing/2014/main" id="{72311B7D-9AF8-FCB1-122A-4CFE74BD53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105402" y="4160628"/>
            <a:ext cx="1264154" cy="1264154"/>
          </a:xfrm>
          <a:prstGeom prst="rect">
            <a:avLst/>
          </a:prstGeom>
          <a:ln>
            <a:solidFill>
              <a:srgbClr val="333333"/>
            </a:solidFill>
          </a:ln>
        </p:spPr>
      </p:pic>
      <p:pic>
        <p:nvPicPr>
          <p:cNvPr id="25" name="Picture 24" descr="Abstract watercolor pattern">
            <a:extLst>
              <a:ext uri="{FF2B5EF4-FFF2-40B4-BE49-F238E27FC236}">
                <a16:creationId xmlns:a16="http://schemas.microsoft.com/office/drawing/2014/main" id="{91278431-EF60-7F12-DB6C-16EAADD3E85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65434" y="2462211"/>
            <a:ext cx="1271833" cy="1271833"/>
          </a:xfrm>
          <a:prstGeom prst="rect">
            <a:avLst/>
          </a:prstGeom>
          <a:ln>
            <a:solidFill>
              <a:srgbClr val="333333"/>
            </a:solidFill>
          </a:ln>
        </p:spPr>
      </p:pic>
      <p:sp>
        <p:nvSpPr>
          <p:cNvPr id="26" name="Content Placeholder 2">
            <a:extLst>
              <a:ext uri="{FF2B5EF4-FFF2-40B4-BE49-F238E27FC236}">
                <a16:creationId xmlns:a16="http://schemas.microsoft.com/office/drawing/2014/main" id="{DAE0D9BC-60CC-C4E2-2936-31A646EB848C}"/>
              </a:ext>
            </a:extLst>
          </p:cNvPr>
          <p:cNvSpPr txBox="1">
            <a:spLocks/>
          </p:cNvSpPr>
          <p:nvPr userDrawn="1"/>
        </p:nvSpPr>
        <p:spPr>
          <a:xfrm>
            <a:off x="7446673" y="2462211"/>
            <a:ext cx="3063712" cy="1271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140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1404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1404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1404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1404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srgbClr val="333333"/>
                </a:solidFill>
              </a:rPr>
              <a:t>Name</a:t>
            </a:r>
          </a:p>
          <a:p>
            <a:pPr marL="0" indent="0">
              <a:buNone/>
            </a:pPr>
            <a:r>
              <a:rPr lang="en-GB" sz="2000" b="1" dirty="0">
                <a:solidFill>
                  <a:srgbClr val="333333"/>
                </a:solidFill>
              </a:rPr>
              <a:t>Title</a:t>
            </a:r>
          </a:p>
          <a:p>
            <a:pPr marL="0" indent="0">
              <a:buNone/>
            </a:pPr>
            <a:r>
              <a:rPr lang="en-GB" sz="2000" b="1" dirty="0">
                <a:solidFill>
                  <a:srgbClr val="004C93"/>
                </a:solidFill>
              </a:rPr>
              <a:t>Company</a:t>
            </a:r>
            <a:endParaRPr lang="en-GB" sz="2000" dirty="0"/>
          </a:p>
          <a:p>
            <a:endParaRPr lang="en-GB" dirty="0"/>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p:txBody>
      </p:sp>
      <p:pic>
        <p:nvPicPr>
          <p:cNvPr id="29" name="Picture 28" descr="Abstract watercolor pattern">
            <a:extLst>
              <a:ext uri="{FF2B5EF4-FFF2-40B4-BE49-F238E27FC236}">
                <a16:creationId xmlns:a16="http://schemas.microsoft.com/office/drawing/2014/main" id="{8481ACB1-9199-BBDC-8C6A-D144F65B5B5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65434" y="4152948"/>
            <a:ext cx="1271833" cy="1271833"/>
          </a:xfrm>
          <a:prstGeom prst="rect">
            <a:avLst/>
          </a:prstGeom>
          <a:ln>
            <a:solidFill>
              <a:srgbClr val="333333"/>
            </a:solidFill>
          </a:ln>
        </p:spPr>
      </p:pic>
      <p:pic>
        <p:nvPicPr>
          <p:cNvPr id="30" name="Picture 29" descr="Abstract watercolor pattern">
            <a:extLst>
              <a:ext uri="{FF2B5EF4-FFF2-40B4-BE49-F238E27FC236}">
                <a16:creationId xmlns:a16="http://schemas.microsoft.com/office/drawing/2014/main" id="{13DB38C2-4642-F16A-9468-E402717798F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096000" y="4160628"/>
            <a:ext cx="1271833" cy="1271833"/>
          </a:xfrm>
          <a:prstGeom prst="rect">
            <a:avLst/>
          </a:prstGeom>
          <a:ln>
            <a:solidFill>
              <a:srgbClr val="333333"/>
            </a:solidFill>
          </a:ln>
        </p:spPr>
      </p:pic>
      <p:pic>
        <p:nvPicPr>
          <p:cNvPr id="31" name="Picture 30" descr="Abstract watercolor pattern">
            <a:extLst>
              <a:ext uri="{FF2B5EF4-FFF2-40B4-BE49-F238E27FC236}">
                <a16:creationId xmlns:a16="http://schemas.microsoft.com/office/drawing/2014/main" id="{FBF642B4-6FD4-310F-965E-3066DEA3EB1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095999" y="2462210"/>
            <a:ext cx="1271833" cy="1271833"/>
          </a:xfrm>
          <a:prstGeom prst="rect">
            <a:avLst/>
          </a:prstGeom>
          <a:ln>
            <a:solidFill>
              <a:srgbClr val="333333"/>
            </a:solidFill>
          </a:ln>
        </p:spPr>
      </p:pic>
    </p:spTree>
    <p:extLst>
      <p:ext uri="{BB962C8B-B14F-4D97-AF65-F5344CB8AC3E}">
        <p14:creationId xmlns:p14="http://schemas.microsoft.com/office/powerpoint/2010/main" val="811865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9C830-CC48-4AA0-B9A8-D0C1DCF4CDA3}" type="datetimeFigureOut">
              <a:rPr lang="en-GB" smtClean="0"/>
              <a:t>08/11/2022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335C6F-B607-4454-8620-37AEFBAD9AE1}" type="slidenum">
              <a:rPr lang="en-GB" smtClean="0"/>
              <a:t>‹#›</a:t>
            </a:fld>
            <a:endParaRPr lang="en-GB"/>
          </a:p>
        </p:txBody>
      </p:sp>
    </p:spTree>
    <p:extLst>
      <p:ext uri="{BB962C8B-B14F-4D97-AF65-F5344CB8AC3E}">
        <p14:creationId xmlns:p14="http://schemas.microsoft.com/office/powerpoint/2010/main" val="115358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rebuchet MS" panose="020B0603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1659836"/>
            <a:ext cx="6172200" cy="4201214"/>
          </a:xfrm>
        </p:spPr>
        <p:txBody>
          <a:bodyPr/>
          <a:lstStyle>
            <a:lvl1pPr marL="228600" indent="-228600">
              <a:buFont typeface="Wingdings" panose="05000000000000000000" pitchFamily="2" charset="2"/>
              <a:buChar cha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99C830-CC48-4AA0-B9A8-D0C1DCF4CDA3}" type="datetimeFigureOut">
              <a:rPr lang="en-GB" smtClean="0"/>
              <a:t>08/11/2022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35C6F-B607-4454-8620-37AEFBAD9AE1}" type="slidenum">
              <a:rPr lang="en-GB" smtClean="0"/>
              <a:t>‹#›</a:t>
            </a:fld>
            <a:endParaRPr lang="en-GB"/>
          </a:p>
        </p:txBody>
      </p:sp>
    </p:spTree>
    <p:extLst>
      <p:ext uri="{BB962C8B-B14F-4D97-AF65-F5344CB8AC3E}">
        <p14:creationId xmlns:p14="http://schemas.microsoft.com/office/powerpoint/2010/main" val="3464942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Trebuchet MS" panose="020B0603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99C830-CC48-4AA0-B9A8-D0C1DCF4CDA3}" type="datetimeFigureOut">
              <a:rPr lang="en-GB" smtClean="0"/>
              <a:t>08/11/2022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35C6F-B607-4454-8620-37AEFBAD9AE1}" type="slidenum">
              <a:rPr lang="en-GB" smtClean="0"/>
              <a:t>‹#›</a:t>
            </a:fld>
            <a:endParaRPr lang="en-GB"/>
          </a:p>
        </p:txBody>
      </p:sp>
    </p:spTree>
    <p:extLst>
      <p:ext uri="{BB962C8B-B14F-4D97-AF65-F5344CB8AC3E}">
        <p14:creationId xmlns:p14="http://schemas.microsoft.com/office/powerpoint/2010/main" val="1209263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99C830-CC48-4AA0-B9A8-D0C1DCF4CDA3}"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35C6F-B607-4454-8620-37AEFBAD9AE1}" type="slidenum">
              <a:rPr lang="en-GB" smtClean="0"/>
              <a:t>‹#›</a:t>
            </a:fld>
            <a:endParaRPr lang="en-GB"/>
          </a:p>
        </p:txBody>
      </p:sp>
    </p:spTree>
    <p:extLst>
      <p:ext uri="{BB962C8B-B14F-4D97-AF65-F5344CB8AC3E}">
        <p14:creationId xmlns:p14="http://schemas.microsoft.com/office/powerpoint/2010/main" val="3845562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Trebuchet MS" panose="020B0603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99C830-CC48-4AA0-B9A8-D0C1DCF4CDA3}"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35C6F-B607-4454-8620-37AEFBAD9AE1}" type="slidenum">
              <a:rPr lang="en-GB" smtClean="0"/>
              <a:t>‹#›</a:t>
            </a:fld>
            <a:endParaRPr lang="en-GB"/>
          </a:p>
        </p:txBody>
      </p:sp>
    </p:spTree>
    <p:extLst>
      <p:ext uri="{BB962C8B-B14F-4D97-AF65-F5344CB8AC3E}">
        <p14:creationId xmlns:p14="http://schemas.microsoft.com/office/powerpoint/2010/main" val="2786700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99C830-CC48-4AA0-B9A8-D0C1DCF4CDA3}" type="datetimeFigureOut">
              <a:rPr lang="en-GB" smtClean="0"/>
              <a:t>08/11/2022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335C6F-B607-4454-8620-37AEFBAD9AE1}" type="slidenum">
              <a:rPr lang="en-GB" smtClean="0"/>
              <a:t>‹#›</a:t>
            </a:fld>
            <a:endParaRPr lang="en-GB"/>
          </a:p>
        </p:txBody>
      </p:sp>
      <p:sp>
        <p:nvSpPr>
          <p:cNvPr id="11" name="Title 1">
            <a:extLst>
              <a:ext uri="{FF2B5EF4-FFF2-40B4-BE49-F238E27FC236}">
                <a16:creationId xmlns:a16="http://schemas.microsoft.com/office/drawing/2014/main" id="{3F10B77A-9376-4DA5-B679-10A359792445}"/>
              </a:ext>
            </a:extLst>
          </p:cNvPr>
          <p:cNvSpPr>
            <a:spLocks noGrp="1"/>
          </p:cNvSpPr>
          <p:nvPr>
            <p:ph type="title"/>
          </p:nvPr>
        </p:nvSpPr>
        <p:spPr>
          <a:xfrm>
            <a:off x="838200" y="365125"/>
            <a:ext cx="9512431" cy="784945"/>
          </a:xfrm>
        </p:spPr>
        <p:txBody>
          <a:bodyPr>
            <a:normAutofit/>
          </a:bodyPr>
          <a:lstStyle>
            <a:lvl1pPr>
              <a:defRPr sz="4000">
                <a:solidFill>
                  <a:srgbClr val="414042"/>
                </a:solidFill>
                <a:latin typeface="Trebuchet MS" panose="020B060302020202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1627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9134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20342" y="2242465"/>
            <a:ext cx="5747657" cy="2002964"/>
          </a:xfrm>
        </p:spPr>
        <p:txBody>
          <a:bodyPr anchor="t">
            <a:normAutofit/>
          </a:bodyPr>
          <a:lstStyle>
            <a:lvl1pPr algn="l">
              <a:defRPr sz="4000">
                <a:solidFill>
                  <a:srgbClr val="FFFFFF"/>
                </a:solidFill>
                <a:latin typeface="Trebuchet MS" panose="020B0603020202020204" pitchFamily="34" charset="0"/>
              </a:defRPr>
            </a:lvl1pPr>
          </a:lstStyle>
          <a:p>
            <a:r>
              <a:rPr lang="en-US" dirty="0"/>
              <a:t>Click to edit Master title style</a:t>
            </a:r>
          </a:p>
        </p:txBody>
      </p:sp>
      <p:sp>
        <p:nvSpPr>
          <p:cNvPr id="3" name="Subtitle 2"/>
          <p:cNvSpPr>
            <a:spLocks noGrp="1"/>
          </p:cNvSpPr>
          <p:nvPr>
            <p:ph type="subTitle" idx="1"/>
          </p:nvPr>
        </p:nvSpPr>
        <p:spPr>
          <a:xfrm>
            <a:off x="4920342" y="4354285"/>
            <a:ext cx="5747658" cy="489857"/>
          </a:xfrm>
        </p:spPr>
        <p:txBody>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D99C830-CC48-4AA0-B9A8-D0C1DCF4CDA3}"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35C6F-B607-4454-8620-37AEFBAD9AE1}" type="slidenum">
              <a:rPr lang="en-GB" smtClean="0"/>
              <a:t>‹#›</a:t>
            </a:fld>
            <a:endParaRPr lang="en-GB"/>
          </a:p>
        </p:txBody>
      </p:sp>
      <p:pic>
        <p:nvPicPr>
          <p:cNvPr id="13" name="Picture 12" descr="A picture containing text, clipart&#10;&#10;Description automatically generated">
            <a:extLst>
              <a:ext uri="{FF2B5EF4-FFF2-40B4-BE49-F238E27FC236}">
                <a16:creationId xmlns:a16="http://schemas.microsoft.com/office/drawing/2014/main" id="{118B9B9E-4A7C-C93F-5329-DD5445D7EB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2144" y="243841"/>
            <a:ext cx="2113477" cy="54069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613EEC0-FB5B-8D99-F342-6456C8D9D49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473" t="27872" r="60707" b="25036"/>
          <a:stretch/>
        </p:blipFill>
        <p:spPr>
          <a:xfrm>
            <a:off x="1523507" y="2055475"/>
            <a:ext cx="3291442" cy="3019549"/>
          </a:xfrm>
          <a:prstGeom prst="rect">
            <a:avLst/>
          </a:prstGeom>
        </p:spPr>
      </p:pic>
    </p:spTree>
    <p:extLst>
      <p:ext uri="{BB962C8B-B14F-4D97-AF65-F5344CB8AC3E}">
        <p14:creationId xmlns:p14="http://schemas.microsoft.com/office/powerpoint/2010/main" val="163845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8D05A4-B280-E1D1-F1F9-9A67DD25291C}"/>
              </a:ext>
            </a:extLst>
          </p:cNvPr>
          <p:cNvSpPr/>
          <p:nvPr userDrawn="1"/>
        </p:nvSpPr>
        <p:spPr>
          <a:xfrm>
            <a:off x="0" y="0"/>
            <a:ext cx="12192000" cy="1203158"/>
          </a:xfrm>
          <a:prstGeom prst="rect">
            <a:avLst/>
          </a:prstGeom>
          <a:solidFill>
            <a:srgbClr val="CD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296000" y="324000"/>
            <a:ext cx="9949873" cy="512330"/>
          </a:xfrm>
        </p:spPr>
        <p:txBody>
          <a:bodyPr>
            <a:noAutofit/>
          </a:bodyPr>
          <a:lstStyle>
            <a:lvl1pPr>
              <a:defRPr sz="3600" b="1">
                <a:solidFill>
                  <a:srgbClr val="4D4D4D"/>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D99C830-CC48-4AA0-B9A8-D0C1DCF4CDA3}" type="datetimeFigureOut">
              <a:rPr lang="en-GB" smtClean="0"/>
              <a:t>08/11/2022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335C6F-B607-4454-8620-37AEFBAD9AE1}" type="slidenum">
              <a:rPr lang="en-GB" smtClean="0"/>
              <a:t>‹#›</a:t>
            </a:fld>
            <a:endParaRPr lang="en-GB"/>
          </a:p>
        </p:txBody>
      </p:sp>
      <p:pic>
        <p:nvPicPr>
          <p:cNvPr id="9" name="Picture 8" descr="A picture containing text, clipart&#10;&#10;Description automatically generated">
            <a:extLst>
              <a:ext uri="{FF2B5EF4-FFF2-40B4-BE49-F238E27FC236}">
                <a16:creationId xmlns:a16="http://schemas.microsoft.com/office/drawing/2014/main" id="{E7F99ADC-B3C3-E2D3-578C-67EDDFBF4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1577" y="6278467"/>
            <a:ext cx="1826491" cy="467277"/>
          </a:xfrm>
          <a:prstGeom prst="rect">
            <a:avLst/>
          </a:prstGeom>
        </p:spPr>
      </p:pic>
      <p:sp>
        <p:nvSpPr>
          <p:cNvPr id="11" name="Arrow: Pentagon 10">
            <a:extLst>
              <a:ext uri="{FF2B5EF4-FFF2-40B4-BE49-F238E27FC236}">
                <a16:creationId xmlns:a16="http://schemas.microsoft.com/office/drawing/2014/main" id="{51C0C4B3-DB69-4FA1-2D36-3F65D6DF231C}"/>
              </a:ext>
            </a:extLst>
          </p:cNvPr>
          <p:cNvSpPr/>
          <p:nvPr userDrawn="1"/>
        </p:nvSpPr>
        <p:spPr>
          <a:xfrm>
            <a:off x="0" y="-6613"/>
            <a:ext cx="1155032" cy="1203158"/>
          </a:xfrm>
          <a:prstGeom prst="homePlate">
            <a:avLst/>
          </a:prstGeom>
          <a:solidFill>
            <a:srgbClr val="391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text&#10;&#10;Description automatically generated">
            <a:extLst>
              <a:ext uri="{FF2B5EF4-FFF2-40B4-BE49-F238E27FC236}">
                <a16:creationId xmlns:a16="http://schemas.microsoft.com/office/drawing/2014/main" id="{DCE98348-9830-680F-BDF6-1F60BD258F1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78" t="33158" r="67033" b="30235"/>
          <a:stretch/>
        </p:blipFill>
        <p:spPr>
          <a:xfrm>
            <a:off x="207955" y="344404"/>
            <a:ext cx="521408" cy="514350"/>
          </a:xfrm>
          <a:prstGeom prst="rect">
            <a:avLst/>
          </a:prstGeom>
        </p:spPr>
      </p:pic>
    </p:spTree>
    <p:extLst>
      <p:ext uri="{BB962C8B-B14F-4D97-AF65-F5344CB8AC3E}">
        <p14:creationId xmlns:p14="http://schemas.microsoft.com/office/powerpoint/2010/main" val="1669387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8D05A4-B280-E1D1-F1F9-9A67DD25291C}"/>
              </a:ext>
            </a:extLst>
          </p:cNvPr>
          <p:cNvSpPr/>
          <p:nvPr userDrawn="1"/>
        </p:nvSpPr>
        <p:spPr>
          <a:xfrm>
            <a:off x="0" y="0"/>
            <a:ext cx="12192000" cy="1203158"/>
          </a:xfrm>
          <a:prstGeom prst="rect">
            <a:avLst/>
          </a:prstGeom>
          <a:solidFill>
            <a:srgbClr val="CD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296000" y="324000"/>
            <a:ext cx="9949873" cy="512330"/>
          </a:xfrm>
        </p:spPr>
        <p:txBody>
          <a:bodyPr>
            <a:noAutofit/>
          </a:bodyPr>
          <a:lstStyle>
            <a:lvl1pPr>
              <a:defRPr sz="3600" b="1">
                <a:solidFill>
                  <a:srgbClr val="4D4D4D"/>
                </a:solidFill>
                <a:latin typeface="Trebuchet MS" panose="020B0603020202020204" pitchFamily="34" charset="0"/>
              </a:defRPr>
            </a:lvl1pPr>
          </a:lstStyle>
          <a:p>
            <a:r>
              <a:rPr lang="en-US" dirty="0"/>
              <a:t>Click to edit – bullets no logo</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99C830-CC48-4AA0-B9A8-D0C1DCF4CDA3}" type="datetimeFigureOut">
              <a:rPr lang="en-GB" smtClean="0"/>
              <a:t>08/11/2022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335C6F-B607-4454-8620-37AEFBAD9AE1}" type="slidenum">
              <a:rPr lang="en-GB" smtClean="0"/>
              <a:t>‹#›</a:t>
            </a:fld>
            <a:endParaRPr lang="en-GB"/>
          </a:p>
        </p:txBody>
      </p:sp>
      <p:sp>
        <p:nvSpPr>
          <p:cNvPr id="7" name="Arrow: Pentagon 6">
            <a:extLst>
              <a:ext uri="{FF2B5EF4-FFF2-40B4-BE49-F238E27FC236}">
                <a16:creationId xmlns:a16="http://schemas.microsoft.com/office/drawing/2014/main" id="{9E05B99A-F3A3-3C6A-67DA-4CEEDD404191}"/>
              </a:ext>
            </a:extLst>
          </p:cNvPr>
          <p:cNvSpPr/>
          <p:nvPr userDrawn="1"/>
        </p:nvSpPr>
        <p:spPr>
          <a:xfrm>
            <a:off x="0" y="-6613"/>
            <a:ext cx="1155032" cy="1203158"/>
          </a:xfrm>
          <a:prstGeom prst="homePlate">
            <a:avLst/>
          </a:prstGeom>
          <a:solidFill>
            <a:srgbClr val="391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0B4B165A-4F71-8791-DE88-AEAFD0EC42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578" t="33158" r="67033" b="30235"/>
          <a:stretch/>
        </p:blipFill>
        <p:spPr>
          <a:xfrm>
            <a:off x="207955" y="344404"/>
            <a:ext cx="521408" cy="514350"/>
          </a:xfrm>
          <a:prstGeom prst="rect">
            <a:avLst/>
          </a:prstGeom>
        </p:spPr>
      </p:pic>
    </p:spTree>
    <p:extLst>
      <p:ext uri="{BB962C8B-B14F-4D97-AF65-F5344CB8AC3E}">
        <p14:creationId xmlns:p14="http://schemas.microsoft.com/office/powerpoint/2010/main" val="292974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39134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5418" y="3027383"/>
            <a:ext cx="8758382" cy="803234"/>
          </a:xfrm>
        </p:spPr>
        <p:txBody>
          <a:bodyPr anchor="b">
            <a:normAutofit/>
          </a:bodyPr>
          <a:lstStyle>
            <a:lvl1pPr algn="l">
              <a:defRPr sz="4000">
                <a:solidFill>
                  <a:schemeClr val="bg1"/>
                </a:solidFill>
                <a:latin typeface="Trebuchet MS" panose="020B0603020202020204" pitchFamily="34" charset="0"/>
              </a:defRPr>
            </a:lvl1pPr>
          </a:lstStyle>
          <a:p>
            <a:r>
              <a:rPr lang="en-US" dirty="0"/>
              <a:t>Click to edit Section Header style</a:t>
            </a:r>
          </a:p>
        </p:txBody>
      </p:sp>
      <p:sp>
        <p:nvSpPr>
          <p:cNvPr id="4" name="Date Placeholder 3"/>
          <p:cNvSpPr>
            <a:spLocks noGrp="1"/>
          </p:cNvSpPr>
          <p:nvPr>
            <p:ph type="dt" sz="half" idx="10"/>
          </p:nvPr>
        </p:nvSpPr>
        <p:spPr/>
        <p:txBody>
          <a:bodyPr/>
          <a:lstStyle/>
          <a:p>
            <a:fld id="{4D99C830-CC48-4AA0-B9A8-D0C1DCF4CDA3}"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335C6F-B607-4454-8620-37AEFBAD9AE1}" type="slidenum">
              <a:rPr lang="en-GB" smtClean="0"/>
              <a:t>‹#›</a:t>
            </a:fld>
            <a:endParaRPr lang="en-GB"/>
          </a:p>
        </p:txBody>
      </p:sp>
      <p:pic>
        <p:nvPicPr>
          <p:cNvPr id="7" name="Picture 6" descr="A picture containing text&#10;&#10;Description automatically generated">
            <a:extLst>
              <a:ext uri="{FF2B5EF4-FFF2-40B4-BE49-F238E27FC236}">
                <a16:creationId xmlns:a16="http://schemas.microsoft.com/office/drawing/2014/main" id="{DC978F90-0C84-050E-D049-7E1D00CD78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73" t="27872" r="60707" b="25036"/>
          <a:stretch/>
        </p:blipFill>
        <p:spPr>
          <a:xfrm>
            <a:off x="751005" y="2689011"/>
            <a:ext cx="1613241" cy="1479978"/>
          </a:xfrm>
          <a:prstGeom prst="rect">
            <a:avLst/>
          </a:prstGeom>
        </p:spPr>
      </p:pic>
    </p:spTree>
    <p:extLst>
      <p:ext uri="{BB962C8B-B14F-4D97-AF65-F5344CB8AC3E}">
        <p14:creationId xmlns:p14="http://schemas.microsoft.com/office/powerpoint/2010/main" val="51211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81600" y="1825625"/>
            <a:ext cx="6502399" cy="4351338"/>
          </a:xfrm>
        </p:spPr>
        <p:txBody>
          <a:bodyPr/>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99C830-CC48-4AA0-B9A8-D0C1DCF4CDA3}" type="datetimeFigureOut">
              <a:rPr lang="en-GB" smtClean="0"/>
              <a:t>08/11/2022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35C6F-B607-4454-8620-37AEFBAD9AE1}" type="slidenum">
              <a:rPr lang="en-GB" smtClean="0"/>
              <a:t>‹#›</a:t>
            </a:fld>
            <a:endParaRPr lang="en-GB"/>
          </a:p>
        </p:txBody>
      </p:sp>
      <p:pic>
        <p:nvPicPr>
          <p:cNvPr id="11" name="Picture 10">
            <a:extLst>
              <a:ext uri="{FF2B5EF4-FFF2-40B4-BE49-F238E27FC236}">
                <a16:creationId xmlns:a16="http://schemas.microsoft.com/office/drawing/2014/main" id="{5CEB7D60-607D-1E69-DFB2-CD0890412BDD}"/>
              </a:ext>
            </a:extLst>
          </p:cNvPr>
          <p:cNvPicPr>
            <a:picLocks noChangeAspect="1"/>
          </p:cNvPicPr>
          <p:nvPr userDrawn="1"/>
        </p:nvPicPr>
        <p:blipFill>
          <a:blip r:embed="rId2"/>
          <a:stretch>
            <a:fillRect/>
          </a:stretch>
        </p:blipFill>
        <p:spPr>
          <a:xfrm>
            <a:off x="0" y="0"/>
            <a:ext cx="4782953" cy="6858000"/>
          </a:xfrm>
          <a:prstGeom prst="rect">
            <a:avLst/>
          </a:prstGeom>
          <a:solidFill>
            <a:schemeClr val="bg1"/>
          </a:solidFill>
        </p:spPr>
      </p:pic>
      <p:sp>
        <p:nvSpPr>
          <p:cNvPr id="12" name="Content Placeholder 4">
            <a:extLst>
              <a:ext uri="{FF2B5EF4-FFF2-40B4-BE49-F238E27FC236}">
                <a16:creationId xmlns:a16="http://schemas.microsoft.com/office/drawing/2014/main" id="{EB31416F-3DBB-C323-7614-A51F9A2FE965}"/>
              </a:ext>
            </a:extLst>
          </p:cNvPr>
          <p:cNvSpPr>
            <a:spLocks noGrp="1"/>
          </p:cNvSpPr>
          <p:nvPr>
            <p:ph sz="half" idx="4294967295"/>
          </p:nvPr>
        </p:nvSpPr>
        <p:spPr>
          <a:xfrm>
            <a:off x="250371" y="2144486"/>
            <a:ext cx="3309257" cy="2743200"/>
          </a:xfrm>
        </p:spPr>
        <p:txBody>
          <a:bodyPr/>
          <a:lstStyle>
            <a:lvl1pPr>
              <a:defRPr>
                <a:solidFill>
                  <a:schemeClr val="bg1"/>
                </a:solidFill>
              </a:defRPr>
            </a:lvl1pPr>
          </a:lstStyle>
          <a:p>
            <a:pPr lvl="0"/>
            <a:r>
              <a:rPr lang="en-US"/>
              <a:t>Click to edit Master text styles</a:t>
            </a:r>
          </a:p>
        </p:txBody>
      </p:sp>
      <p:pic>
        <p:nvPicPr>
          <p:cNvPr id="10" name="Picture 9" descr="A picture containing text, clipart&#10;&#10;Description automatically generated">
            <a:extLst>
              <a:ext uri="{FF2B5EF4-FFF2-40B4-BE49-F238E27FC236}">
                <a16:creationId xmlns:a16="http://schemas.microsoft.com/office/drawing/2014/main" id="{BCF3C664-46C8-867E-F786-D9E6C979AE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61577" y="6278467"/>
            <a:ext cx="1826491" cy="467277"/>
          </a:xfrm>
          <a:prstGeom prst="rect">
            <a:avLst/>
          </a:prstGeom>
        </p:spPr>
      </p:pic>
    </p:spTree>
    <p:extLst>
      <p:ext uri="{BB962C8B-B14F-4D97-AF65-F5344CB8AC3E}">
        <p14:creationId xmlns:p14="http://schemas.microsoft.com/office/powerpoint/2010/main" val="327961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805718-C5A6-4811-4501-755B4EF30685}"/>
              </a:ext>
            </a:extLst>
          </p:cNvPr>
          <p:cNvSpPr/>
          <p:nvPr userDrawn="1"/>
        </p:nvSpPr>
        <p:spPr>
          <a:xfrm>
            <a:off x="0" y="0"/>
            <a:ext cx="12192000" cy="1203158"/>
          </a:xfrm>
          <a:prstGeom prst="rect">
            <a:avLst/>
          </a:prstGeom>
          <a:solidFill>
            <a:srgbClr val="CD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296000" y="324000"/>
            <a:ext cx="9949873" cy="512330"/>
          </a:xfrm>
        </p:spPr>
        <p:txBody>
          <a:bodyPr>
            <a:noAutofit/>
          </a:bodyPr>
          <a:lstStyle>
            <a:lvl1pPr>
              <a:defRPr sz="3600" b="1">
                <a:solidFill>
                  <a:srgbClr val="4D4D4D"/>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99C830-CC48-4AA0-B9A8-D0C1DCF4CDA3}" type="datetimeFigureOut">
              <a:rPr lang="en-GB" smtClean="0"/>
              <a:t>08/11/2022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335C6F-B607-4454-8620-37AEFBAD9AE1}" type="slidenum">
              <a:rPr lang="en-GB" smtClean="0"/>
              <a:t>‹#›</a:t>
            </a:fld>
            <a:endParaRPr lang="en-GB"/>
          </a:p>
        </p:txBody>
      </p:sp>
      <p:pic>
        <p:nvPicPr>
          <p:cNvPr id="14" name="Picture 13" descr="A picture containing text, clipart&#10;&#10;Description automatically generated">
            <a:extLst>
              <a:ext uri="{FF2B5EF4-FFF2-40B4-BE49-F238E27FC236}">
                <a16:creationId xmlns:a16="http://schemas.microsoft.com/office/drawing/2014/main" id="{EBDC6932-22E5-503F-9BCC-132083EAAF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1577" y="6278467"/>
            <a:ext cx="1826491" cy="467277"/>
          </a:xfrm>
          <a:prstGeom prst="rect">
            <a:avLst/>
          </a:prstGeom>
        </p:spPr>
      </p:pic>
      <p:sp>
        <p:nvSpPr>
          <p:cNvPr id="8" name="Arrow: Pentagon 7">
            <a:extLst>
              <a:ext uri="{FF2B5EF4-FFF2-40B4-BE49-F238E27FC236}">
                <a16:creationId xmlns:a16="http://schemas.microsoft.com/office/drawing/2014/main" id="{8A283EFD-490C-740E-908A-A536B22065C7}"/>
              </a:ext>
            </a:extLst>
          </p:cNvPr>
          <p:cNvSpPr/>
          <p:nvPr userDrawn="1"/>
        </p:nvSpPr>
        <p:spPr>
          <a:xfrm>
            <a:off x="0" y="-6613"/>
            <a:ext cx="1155032" cy="1203158"/>
          </a:xfrm>
          <a:prstGeom prst="homePlate">
            <a:avLst/>
          </a:prstGeom>
          <a:solidFill>
            <a:srgbClr val="391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text&#10;&#10;Description automatically generated">
            <a:extLst>
              <a:ext uri="{FF2B5EF4-FFF2-40B4-BE49-F238E27FC236}">
                <a16:creationId xmlns:a16="http://schemas.microsoft.com/office/drawing/2014/main" id="{7E1FD6C4-ADD7-8B13-8237-A28EF2F6F07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78" t="33158" r="67033" b="30235"/>
          <a:stretch/>
        </p:blipFill>
        <p:spPr>
          <a:xfrm>
            <a:off x="207955" y="344404"/>
            <a:ext cx="521408" cy="514350"/>
          </a:xfrm>
          <a:prstGeom prst="rect">
            <a:avLst/>
          </a:prstGeom>
        </p:spPr>
      </p:pic>
    </p:spTree>
    <p:extLst>
      <p:ext uri="{BB962C8B-B14F-4D97-AF65-F5344CB8AC3E}">
        <p14:creationId xmlns:p14="http://schemas.microsoft.com/office/powerpoint/2010/main" val="272007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7C800CD-C944-1AE3-C6B3-86443AC32D5D}"/>
              </a:ext>
            </a:extLst>
          </p:cNvPr>
          <p:cNvSpPr/>
          <p:nvPr userDrawn="1"/>
        </p:nvSpPr>
        <p:spPr>
          <a:xfrm>
            <a:off x="0" y="0"/>
            <a:ext cx="12192000" cy="1203158"/>
          </a:xfrm>
          <a:prstGeom prst="rect">
            <a:avLst/>
          </a:prstGeom>
          <a:solidFill>
            <a:srgbClr val="CD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296000" y="324000"/>
            <a:ext cx="9949873" cy="512330"/>
          </a:xfrm>
        </p:spPr>
        <p:txBody>
          <a:bodyPr>
            <a:noAutofit/>
          </a:bodyPr>
          <a:lstStyle>
            <a:lvl1pPr>
              <a:defRPr sz="3600" b="1">
                <a:solidFill>
                  <a:srgbClr val="4D4D4D"/>
                </a:solidFill>
                <a:latin typeface="Trebuchet MS" panose="020B0603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buFont typeface="Wingdings" panose="05000000000000000000"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99C830-CC48-4AA0-B9A8-D0C1DCF4CDA3}" type="datetimeFigureOut">
              <a:rPr lang="en-GB" smtClean="0"/>
              <a:t>08/11/2022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335C6F-B607-4454-8620-37AEFBAD9AE1}" type="slidenum">
              <a:rPr lang="en-GB" smtClean="0"/>
              <a:t>‹#›</a:t>
            </a:fld>
            <a:endParaRPr lang="en-GB"/>
          </a:p>
        </p:txBody>
      </p:sp>
      <p:pic>
        <p:nvPicPr>
          <p:cNvPr id="16" name="Picture 15" descr="A picture containing text, clipart&#10;&#10;Description automatically generated">
            <a:extLst>
              <a:ext uri="{FF2B5EF4-FFF2-40B4-BE49-F238E27FC236}">
                <a16:creationId xmlns:a16="http://schemas.microsoft.com/office/drawing/2014/main" id="{CA890CAC-29F0-E8FE-5918-C68558F5CA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1577" y="6278467"/>
            <a:ext cx="1826491" cy="467277"/>
          </a:xfrm>
          <a:prstGeom prst="rect">
            <a:avLst/>
          </a:prstGeom>
        </p:spPr>
      </p:pic>
      <p:sp>
        <p:nvSpPr>
          <p:cNvPr id="10" name="Arrow: Pentagon 9">
            <a:extLst>
              <a:ext uri="{FF2B5EF4-FFF2-40B4-BE49-F238E27FC236}">
                <a16:creationId xmlns:a16="http://schemas.microsoft.com/office/drawing/2014/main" id="{2E8DB466-82C8-568F-B3F1-506E991C3403}"/>
              </a:ext>
            </a:extLst>
          </p:cNvPr>
          <p:cNvSpPr/>
          <p:nvPr userDrawn="1"/>
        </p:nvSpPr>
        <p:spPr>
          <a:xfrm>
            <a:off x="0" y="-6613"/>
            <a:ext cx="1155032" cy="1203158"/>
          </a:xfrm>
          <a:prstGeom prst="homePlate">
            <a:avLst/>
          </a:prstGeom>
          <a:solidFill>
            <a:srgbClr val="391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picture containing text&#10;&#10;Description automatically generated">
            <a:extLst>
              <a:ext uri="{FF2B5EF4-FFF2-40B4-BE49-F238E27FC236}">
                <a16:creationId xmlns:a16="http://schemas.microsoft.com/office/drawing/2014/main" id="{EB92E380-2A99-91E1-3CEE-D0E44D3511B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78" t="33158" r="67033" b="30235"/>
          <a:stretch/>
        </p:blipFill>
        <p:spPr>
          <a:xfrm>
            <a:off x="207955" y="344404"/>
            <a:ext cx="521408" cy="514350"/>
          </a:xfrm>
          <a:prstGeom prst="rect">
            <a:avLst/>
          </a:prstGeom>
        </p:spPr>
      </p:pic>
    </p:spTree>
    <p:extLst>
      <p:ext uri="{BB962C8B-B14F-4D97-AF65-F5344CB8AC3E}">
        <p14:creationId xmlns:p14="http://schemas.microsoft.com/office/powerpoint/2010/main" val="348205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533A9-2ED7-F803-5D92-ACB68958CBBC}"/>
              </a:ext>
            </a:extLst>
          </p:cNvPr>
          <p:cNvSpPr/>
          <p:nvPr userDrawn="1"/>
        </p:nvSpPr>
        <p:spPr>
          <a:xfrm>
            <a:off x="0" y="0"/>
            <a:ext cx="12192000" cy="1203158"/>
          </a:xfrm>
          <a:prstGeom prst="rect">
            <a:avLst/>
          </a:prstGeom>
          <a:solidFill>
            <a:srgbClr val="CDC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296000" y="324000"/>
            <a:ext cx="9949873" cy="512330"/>
          </a:xfrm>
        </p:spPr>
        <p:txBody>
          <a:bodyPr>
            <a:noAutofit/>
          </a:bodyPr>
          <a:lstStyle>
            <a:lvl1pPr>
              <a:defRPr sz="3600" b="1">
                <a:solidFill>
                  <a:srgbClr val="4D4D4D"/>
                </a:solidFill>
                <a:latin typeface="Trebuchet MS" panose="020B0603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4D99C830-CC48-4AA0-B9A8-D0C1DCF4CDA3}" type="datetimeFigureOut">
              <a:rPr lang="en-GB" smtClean="0"/>
              <a:t>08/11/2022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335C6F-B607-4454-8620-37AEFBAD9AE1}" type="slidenum">
              <a:rPr lang="en-GB" smtClean="0"/>
              <a:t>‹#›</a:t>
            </a:fld>
            <a:endParaRPr lang="en-GB"/>
          </a:p>
        </p:txBody>
      </p:sp>
      <p:pic>
        <p:nvPicPr>
          <p:cNvPr id="12" name="Picture 11" descr="A picture containing text, clipart&#10;&#10;Description automatically generated">
            <a:extLst>
              <a:ext uri="{FF2B5EF4-FFF2-40B4-BE49-F238E27FC236}">
                <a16:creationId xmlns:a16="http://schemas.microsoft.com/office/drawing/2014/main" id="{37CEA414-5ED6-447E-41C3-50AAE26EB5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1577" y="6278467"/>
            <a:ext cx="1826491" cy="467277"/>
          </a:xfrm>
          <a:prstGeom prst="rect">
            <a:avLst/>
          </a:prstGeom>
        </p:spPr>
      </p:pic>
      <p:sp>
        <p:nvSpPr>
          <p:cNvPr id="6" name="Arrow: Pentagon 5">
            <a:extLst>
              <a:ext uri="{FF2B5EF4-FFF2-40B4-BE49-F238E27FC236}">
                <a16:creationId xmlns:a16="http://schemas.microsoft.com/office/drawing/2014/main" id="{E2C20DF2-4919-C457-AAB0-C9B7B71E302E}"/>
              </a:ext>
            </a:extLst>
          </p:cNvPr>
          <p:cNvSpPr/>
          <p:nvPr userDrawn="1"/>
        </p:nvSpPr>
        <p:spPr>
          <a:xfrm>
            <a:off x="0" y="-6613"/>
            <a:ext cx="1155032" cy="1203158"/>
          </a:xfrm>
          <a:prstGeom prst="homePlate">
            <a:avLst/>
          </a:prstGeom>
          <a:solidFill>
            <a:srgbClr val="3913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text&#10;&#10;Description automatically generated">
            <a:extLst>
              <a:ext uri="{FF2B5EF4-FFF2-40B4-BE49-F238E27FC236}">
                <a16:creationId xmlns:a16="http://schemas.microsoft.com/office/drawing/2014/main" id="{8833AE57-EA2F-C68E-E3F3-EB1B3A0C1DB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578" t="33158" r="67033" b="30235"/>
          <a:stretch/>
        </p:blipFill>
        <p:spPr>
          <a:xfrm>
            <a:off x="207955" y="344404"/>
            <a:ext cx="521408" cy="514350"/>
          </a:xfrm>
          <a:prstGeom prst="rect">
            <a:avLst/>
          </a:prstGeom>
        </p:spPr>
      </p:pic>
    </p:spTree>
    <p:extLst>
      <p:ext uri="{BB962C8B-B14F-4D97-AF65-F5344CB8AC3E}">
        <p14:creationId xmlns:p14="http://schemas.microsoft.com/office/powerpoint/2010/main" val="170881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9C830-CC48-4AA0-B9A8-D0C1DCF4CDA3}" type="datetimeFigureOut">
              <a:rPr lang="en-GB" smtClean="0"/>
              <a:t>08/11/2022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35C6F-B607-4454-8620-37AEFBAD9AE1}" type="slidenum">
              <a:rPr lang="en-GB" smtClean="0"/>
              <a:t>‹#›</a:t>
            </a:fld>
            <a:endParaRPr lang="en-GB"/>
          </a:p>
        </p:txBody>
      </p:sp>
    </p:spTree>
    <p:extLst>
      <p:ext uri="{BB962C8B-B14F-4D97-AF65-F5344CB8AC3E}">
        <p14:creationId xmlns:p14="http://schemas.microsoft.com/office/powerpoint/2010/main" val="1644782031"/>
      </p:ext>
    </p:extLst>
  </p:cSld>
  <p:clrMap bg1="lt1" tx1="dk1" bg2="lt2" tx2="dk2" accent1="accent1" accent2="accent2" accent3="accent3" accent4="accent4" accent5="accent5" accent6="accent6" hlink="hlink" folHlink="folHlink"/>
  <p:sldLayoutIdLst>
    <p:sldLayoutId id="2147483709" r:id="rId1"/>
    <p:sldLayoutId id="2147483685" r:id="rId2"/>
    <p:sldLayoutId id="2147483686" r:id="rId3"/>
    <p:sldLayoutId id="2147483710" r:id="rId4"/>
    <p:sldLayoutId id="2147483687" r:id="rId5"/>
    <p:sldLayoutId id="2147483688" r:id="rId6"/>
    <p:sldLayoutId id="2147483696" r:id="rId7"/>
    <p:sldLayoutId id="2147483689" r:id="rId8"/>
    <p:sldLayoutId id="2147483690" r:id="rId9"/>
    <p:sldLayoutId id="2147483691" r:id="rId10"/>
    <p:sldLayoutId id="2147483692" r:id="rId11"/>
    <p:sldLayoutId id="2147483693" r:id="rId12"/>
    <p:sldLayoutId id="2147483694" r:id="rId13"/>
    <p:sldLayoutId id="2147483695" r:id="rId14"/>
    <p:sldLayoutId id="214748365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728DBE-516E-5669-D06A-C1F75D75FB6E}"/>
              </a:ext>
            </a:extLst>
          </p:cNvPr>
          <p:cNvSpPr>
            <a:spLocks noGrp="1"/>
          </p:cNvSpPr>
          <p:nvPr>
            <p:ph type="ctrTitle"/>
          </p:nvPr>
        </p:nvSpPr>
        <p:spPr>
          <a:xfrm>
            <a:off x="4920342" y="2865747"/>
            <a:ext cx="5747657" cy="669305"/>
          </a:xfrm>
        </p:spPr>
        <p:txBody>
          <a:bodyPr>
            <a:normAutofit/>
          </a:bodyPr>
          <a:lstStyle/>
          <a:p>
            <a:r>
              <a:rPr lang="en-US" b="1" dirty="0"/>
              <a:t>Economic Sanctions</a:t>
            </a:r>
            <a:endParaRPr lang="en-GB" b="1" dirty="0"/>
          </a:p>
        </p:txBody>
      </p:sp>
      <p:sp>
        <p:nvSpPr>
          <p:cNvPr id="5" name="Subtitle 4">
            <a:extLst>
              <a:ext uri="{FF2B5EF4-FFF2-40B4-BE49-F238E27FC236}">
                <a16:creationId xmlns:a16="http://schemas.microsoft.com/office/drawing/2014/main" id="{5D34CD40-0395-63C9-925E-28055DF5B54D}"/>
              </a:ext>
            </a:extLst>
          </p:cNvPr>
          <p:cNvSpPr>
            <a:spLocks noGrp="1"/>
          </p:cNvSpPr>
          <p:nvPr>
            <p:ph type="subTitle" idx="1"/>
          </p:nvPr>
        </p:nvSpPr>
        <p:spPr>
          <a:xfrm>
            <a:off x="4920341" y="3684980"/>
            <a:ext cx="5747658" cy="489857"/>
          </a:xfrm>
        </p:spPr>
        <p:txBody>
          <a:bodyPr/>
          <a:lstStyle/>
          <a:p>
            <a:r>
              <a:rPr lang="en-GB" dirty="0"/>
              <a:t>[name] [date]</a:t>
            </a:r>
          </a:p>
          <a:p>
            <a:endParaRPr lang="en-GB" dirty="0"/>
          </a:p>
        </p:txBody>
      </p:sp>
    </p:spTree>
    <p:extLst>
      <p:ext uri="{BB962C8B-B14F-4D97-AF65-F5344CB8AC3E}">
        <p14:creationId xmlns:p14="http://schemas.microsoft.com/office/powerpoint/2010/main" val="100529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Consequences</a:t>
            </a:r>
            <a:endParaRPr lang="en-US" dirty="0"/>
          </a:p>
        </p:txBody>
      </p:sp>
      <p:sp>
        <p:nvSpPr>
          <p:cNvPr id="3" name="Content Placeholder 2"/>
          <p:cNvSpPr>
            <a:spLocks noGrp="1"/>
          </p:cNvSpPr>
          <p:nvPr>
            <p:ph idx="1"/>
          </p:nvPr>
        </p:nvSpPr>
        <p:spPr/>
        <p:txBody>
          <a:bodyPr/>
          <a:lstStyle/>
          <a:p>
            <a:pPr>
              <a:lnSpc>
                <a:spcPct val="150000"/>
              </a:lnSpc>
              <a:buFont typeface="Wingdings" panose="05000000000000000000" pitchFamily="2" charset="2"/>
              <a:buChar char="§"/>
            </a:pPr>
            <a:r>
              <a:rPr lang="en-GB" sz="2800" dirty="0">
                <a:solidFill>
                  <a:schemeClr val="tx1">
                    <a:lumMod val="95000"/>
                    <a:lumOff val="5000"/>
                  </a:schemeClr>
                </a:solidFill>
              </a:rPr>
              <a:t>Substantial fines</a:t>
            </a:r>
          </a:p>
          <a:p>
            <a:pPr>
              <a:lnSpc>
                <a:spcPct val="150000"/>
              </a:lnSpc>
              <a:buFont typeface="Wingdings" panose="05000000000000000000" pitchFamily="2" charset="2"/>
              <a:buChar char="§"/>
            </a:pPr>
            <a:r>
              <a:rPr lang="en-GB" sz="2800" dirty="0">
                <a:solidFill>
                  <a:schemeClr val="tx1">
                    <a:lumMod val="95000"/>
                    <a:lumOff val="5000"/>
                  </a:schemeClr>
                </a:solidFill>
              </a:rPr>
              <a:t>Up to 7 years’ imprisonment (30 years in the US)</a:t>
            </a:r>
          </a:p>
          <a:p>
            <a:pPr>
              <a:lnSpc>
                <a:spcPct val="150000"/>
              </a:lnSpc>
              <a:buFont typeface="Wingdings" panose="05000000000000000000" pitchFamily="2" charset="2"/>
              <a:buChar char="§"/>
            </a:pPr>
            <a:r>
              <a:rPr lang="en-GB" sz="2800" dirty="0">
                <a:solidFill>
                  <a:schemeClr val="tx1">
                    <a:lumMod val="95000"/>
                    <a:lumOff val="5000"/>
                  </a:schemeClr>
                </a:solidFill>
              </a:rPr>
              <a:t>Brand and reputational damage</a:t>
            </a:r>
          </a:p>
        </p:txBody>
      </p:sp>
    </p:spTree>
    <p:extLst>
      <p:ext uri="{BB962C8B-B14F-4D97-AF65-F5344CB8AC3E}">
        <p14:creationId xmlns:p14="http://schemas.microsoft.com/office/powerpoint/2010/main" val="370597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Tougher penalties since April 2017</a:t>
            </a:r>
            <a:endParaRPr lang="en-US" dirty="0"/>
          </a:p>
        </p:txBody>
      </p:sp>
      <p:sp>
        <p:nvSpPr>
          <p:cNvPr id="3" name="Content Placeholder 2">
            <a:extLst>
              <a:ext uri="{FF2B5EF4-FFF2-40B4-BE49-F238E27FC236}">
                <a16:creationId xmlns:a16="http://schemas.microsoft.com/office/drawing/2014/main" id="{BE1A5478-7761-4569-BB83-2AE45EA3BE03}"/>
              </a:ext>
            </a:extLst>
          </p:cNvPr>
          <p:cNvSpPr>
            <a:spLocks noGrp="1"/>
          </p:cNvSpPr>
          <p:nvPr>
            <p:ph idx="1"/>
          </p:nvPr>
        </p:nvSpPr>
        <p:spPr/>
        <p:txBody>
          <a:bodyPr/>
          <a:lstStyle/>
          <a:p>
            <a:pPr marL="0" indent="0">
              <a:buNone/>
            </a:pPr>
            <a:r>
              <a:rPr lang="en-GB" sz="3200" i="1" dirty="0"/>
              <a:t>“…Financial sanctions are also about maintaining the integrity of and confidence in the UK financial services sector. That is why we won’t hesitate to take robust action where a breach merits it…”</a:t>
            </a:r>
            <a:br>
              <a:rPr lang="en-GB" sz="3200" i="1" dirty="0"/>
            </a:br>
            <a:br>
              <a:rPr lang="en-GB" sz="3200" i="1" dirty="0"/>
            </a:br>
            <a:r>
              <a:rPr lang="en-GB" sz="3200" b="1" i="1" kern="1200" dirty="0">
                <a:solidFill>
                  <a:schemeClr val="tx1"/>
                </a:solidFill>
                <a:latin typeface="+mn-lt"/>
                <a:ea typeface="+mn-ea"/>
                <a:cs typeface="+mn-cs"/>
              </a:rPr>
              <a:t>Rena </a:t>
            </a:r>
            <a:r>
              <a:rPr lang="en-GB" sz="3200" b="1" i="1" kern="1200" dirty="0" err="1">
                <a:solidFill>
                  <a:schemeClr val="tx1"/>
                </a:solidFill>
                <a:latin typeface="+mn-lt"/>
                <a:ea typeface="+mn-ea"/>
                <a:cs typeface="+mn-cs"/>
              </a:rPr>
              <a:t>Lalgie</a:t>
            </a:r>
            <a:r>
              <a:rPr lang="en-GB" sz="3200" b="1" i="1" kern="1200" dirty="0">
                <a:solidFill>
                  <a:schemeClr val="tx1"/>
                </a:solidFill>
                <a:latin typeface="+mn-lt"/>
                <a:ea typeface="+mn-ea"/>
                <a:cs typeface="+mn-cs"/>
              </a:rPr>
              <a:t>, Head of OFSI</a:t>
            </a:r>
            <a:endParaRPr lang="en-US" sz="3200" b="1" i="1" kern="1200" dirty="0">
              <a:solidFill>
                <a:schemeClr val="tx1"/>
              </a:solidFill>
              <a:latin typeface="+mn-lt"/>
              <a:ea typeface="+mn-ea"/>
              <a:cs typeface="+mn-cs"/>
            </a:endParaRPr>
          </a:p>
          <a:p>
            <a:endParaRPr lang="en-GB" dirty="0"/>
          </a:p>
        </p:txBody>
      </p:sp>
      <p:sp>
        <p:nvSpPr>
          <p:cNvPr id="4" name="Oval 3"/>
          <p:cNvSpPr/>
          <p:nvPr/>
        </p:nvSpPr>
        <p:spPr>
          <a:xfrm>
            <a:off x="5882640" y="3429000"/>
            <a:ext cx="2520000" cy="2514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£1m</a:t>
            </a:r>
          </a:p>
          <a:p>
            <a:pPr algn="ctr"/>
            <a:r>
              <a:rPr lang="en-GB" sz="2000" dirty="0"/>
              <a:t>penalties for financial sanctions breaches</a:t>
            </a:r>
            <a:endParaRPr lang="en-US" sz="2000" dirty="0"/>
          </a:p>
        </p:txBody>
      </p:sp>
      <p:sp>
        <p:nvSpPr>
          <p:cNvPr id="7" name="Oval 6"/>
          <p:cNvSpPr/>
          <p:nvPr/>
        </p:nvSpPr>
        <p:spPr>
          <a:xfrm>
            <a:off x="8851392" y="3435096"/>
            <a:ext cx="2520000" cy="2514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50%</a:t>
            </a:r>
          </a:p>
          <a:p>
            <a:pPr algn="ctr"/>
            <a:r>
              <a:rPr lang="en-GB" sz="2000" dirty="0"/>
              <a:t>of the value of the breach</a:t>
            </a:r>
            <a:endParaRPr lang="en-US" sz="2000" dirty="0"/>
          </a:p>
        </p:txBody>
      </p:sp>
    </p:spTree>
    <p:extLst>
      <p:ext uri="{BB962C8B-B14F-4D97-AF65-F5344CB8AC3E}">
        <p14:creationId xmlns:p14="http://schemas.microsoft.com/office/powerpoint/2010/main" val="238101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You make the call: Is it True or False?</a:t>
            </a:r>
          </a:p>
        </p:txBody>
      </p:sp>
      <p:sp>
        <p:nvSpPr>
          <p:cNvPr id="10" name="TextBox 9"/>
          <p:cNvSpPr txBox="1"/>
          <p:nvPr/>
        </p:nvSpPr>
        <p:spPr>
          <a:xfrm>
            <a:off x="1969175" y="5156355"/>
            <a:ext cx="808522" cy="1107996"/>
          </a:xfrm>
          <a:prstGeom prst="rect">
            <a:avLst/>
          </a:prstGeom>
          <a:noFill/>
        </p:spPr>
        <p:txBody>
          <a:bodyPr wrap="square" rtlCol="0">
            <a:spAutoFit/>
          </a:bodyPr>
          <a:lstStyle/>
          <a:p>
            <a:r>
              <a:rPr lang="en-GB" sz="6600" dirty="0">
                <a:solidFill>
                  <a:srgbClr val="00B050"/>
                </a:solidFill>
                <a:sym typeface="Wingdings"/>
              </a:rPr>
              <a:t></a:t>
            </a:r>
            <a:endParaRPr lang="en-GB" dirty="0">
              <a:solidFill>
                <a:srgbClr val="00B050"/>
              </a:solidFill>
            </a:endParaRPr>
          </a:p>
        </p:txBody>
      </p:sp>
      <p:sp>
        <p:nvSpPr>
          <p:cNvPr id="14" name="Oval Callout 13"/>
          <p:cNvSpPr/>
          <p:nvPr/>
        </p:nvSpPr>
        <p:spPr>
          <a:xfrm>
            <a:off x="497314" y="2114671"/>
            <a:ext cx="3136392" cy="2139696"/>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 process lots of low-value transactions. We can’t be expected to check everyone against sanctions.”</a:t>
            </a:r>
          </a:p>
        </p:txBody>
      </p:sp>
      <p:sp>
        <p:nvSpPr>
          <p:cNvPr id="15" name="TextBox 14"/>
          <p:cNvSpPr txBox="1"/>
          <p:nvPr/>
        </p:nvSpPr>
        <p:spPr>
          <a:xfrm>
            <a:off x="1159594" y="4676868"/>
            <a:ext cx="809581" cy="1143070"/>
          </a:xfrm>
          <a:prstGeom prst="rect">
            <a:avLst/>
          </a:prstGeom>
          <a:noFill/>
        </p:spPr>
        <p:txBody>
          <a:bodyPr wrap="none" rtlCol="0">
            <a:spAutoFit/>
          </a:bodyPr>
          <a:lstStyle/>
          <a:p>
            <a:pPr>
              <a:lnSpc>
                <a:spcPct val="150000"/>
              </a:lnSpc>
            </a:pPr>
            <a:r>
              <a:rPr lang="en-US" sz="2400" dirty="0"/>
              <a:t>True</a:t>
            </a:r>
          </a:p>
          <a:p>
            <a:pPr>
              <a:lnSpc>
                <a:spcPct val="150000"/>
              </a:lnSpc>
            </a:pPr>
            <a:r>
              <a:rPr lang="en-US" sz="2400" dirty="0"/>
              <a:t>False</a:t>
            </a:r>
          </a:p>
        </p:txBody>
      </p:sp>
      <p:sp>
        <p:nvSpPr>
          <p:cNvPr id="16" name="Oval Callout 15"/>
          <p:cNvSpPr/>
          <p:nvPr/>
        </p:nvSpPr>
        <p:spPr>
          <a:xfrm>
            <a:off x="4460062" y="2156060"/>
            <a:ext cx="3137837" cy="2136808"/>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“Our money laundering controls are robust. That’s good enough for sanctions too.”</a:t>
            </a:r>
          </a:p>
        </p:txBody>
      </p:sp>
      <p:pic>
        <p:nvPicPr>
          <p:cNvPr id="18" name="Picture 17"/>
          <p:cNvPicPr>
            <a:picLocks noChangeAspect="1"/>
          </p:cNvPicPr>
          <p:nvPr/>
        </p:nvPicPr>
        <p:blipFill>
          <a:blip r:embed="rId3"/>
          <a:stretch>
            <a:fillRect/>
          </a:stretch>
        </p:blipFill>
        <p:spPr>
          <a:xfrm>
            <a:off x="5181365" y="4929845"/>
            <a:ext cx="1676545" cy="1780186"/>
          </a:xfrm>
          <a:prstGeom prst="rect">
            <a:avLst/>
          </a:prstGeom>
        </p:spPr>
      </p:pic>
      <p:sp>
        <p:nvSpPr>
          <p:cNvPr id="19" name="Oval Callout 18"/>
          <p:cNvSpPr/>
          <p:nvPr/>
        </p:nvSpPr>
        <p:spPr>
          <a:xfrm>
            <a:off x="8386260" y="2156060"/>
            <a:ext cx="3136392" cy="2139696"/>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“Our consultancy services are free. We can’t breach sanctions if we are only giving advice.”</a:t>
            </a:r>
          </a:p>
        </p:txBody>
      </p:sp>
      <p:sp>
        <p:nvSpPr>
          <p:cNvPr id="21" name="TextBox 20"/>
          <p:cNvSpPr txBox="1"/>
          <p:nvPr/>
        </p:nvSpPr>
        <p:spPr>
          <a:xfrm>
            <a:off x="8786804" y="4824837"/>
            <a:ext cx="809581" cy="1143070"/>
          </a:xfrm>
          <a:prstGeom prst="rect">
            <a:avLst/>
          </a:prstGeom>
          <a:noFill/>
        </p:spPr>
        <p:txBody>
          <a:bodyPr wrap="none" rtlCol="0">
            <a:spAutoFit/>
          </a:bodyPr>
          <a:lstStyle/>
          <a:p>
            <a:pPr>
              <a:lnSpc>
                <a:spcPct val="150000"/>
              </a:lnSpc>
            </a:pPr>
            <a:r>
              <a:rPr lang="en-US" sz="2400" dirty="0"/>
              <a:t>True</a:t>
            </a:r>
          </a:p>
          <a:p>
            <a:pPr>
              <a:lnSpc>
                <a:spcPct val="150000"/>
              </a:lnSpc>
            </a:pPr>
            <a:r>
              <a:rPr lang="en-US" sz="2400" dirty="0"/>
              <a:t>False</a:t>
            </a:r>
          </a:p>
        </p:txBody>
      </p:sp>
      <p:pic>
        <p:nvPicPr>
          <p:cNvPr id="22" name="Picture 21"/>
          <p:cNvPicPr>
            <a:picLocks noChangeAspect="1"/>
          </p:cNvPicPr>
          <p:nvPr/>
        </p:nvPicPr>
        <p:blipFill>
          <a:blip r:embed="rId3"/>
          <a:stretch>
            <a:fillRect/>
          </a:stretch>
        </p:blipFill>
        <p:spPr>
          <a:xfrm>
            <a:off x="9402821" y="4997720"/>
            <a:ext cx="1676545" cy="1780186"/>
          </a:xfrm>
          <a:prstGeom prst="rect">
            <a:avLst/>
          </a:prstGeom>
        </p:spPr>
      </p:pic>
      <p:pic>
        <p:nvPicPr>
          <p:cNvPr id="23" name="Picture 22"/>
          <p:cNvPicPr>
            <a:picLocks noChangeAspect="1"/>
          </p:cNvPicPr>
          <p:nvPr/>
        </p:nvPicPr>
        <p:blipFill>
          <a:blip r:embed="rId4"/>
          <a:stretch>
            <a:fillRect/>
          </a:stretch>
        </p:blipFill>
        <p:spPr>
          <a:xfrm>
            <a:off x="4615965" y="4827856"/>
            <a:ext cx="993734" cy="1140051"/>
          </a:xfrm>
          <a:prstGeom prst="rect">
            <a:avLst/>
          </a:prstGeom>
        </p:spPr>
      </p:pic>
    </p:spTree>
    <p:extLst>
      <p:ext uri="{BB962C8B-B14F-4D97-AF65-F5344CB8AC3E}">
        <p14:creationId xmlns:p14="http://schemas.microsoft.com/office/powerpoint/2010/main" val="54019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par>
                                <p:cTn id="17" presetID="53" presetClass="entr" presetSubtype="1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19"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1: Frozen out</a:t>
            </a:r>
          </a:p>
        </p:txBody>
      </p:sp>
      <p:sp>
        <p:nvSpPr>
          <p:cNvPr id="9" name="TextBox 8"/>
          <p:cNvSpPr txBox="1"/>
          <p:nvPr/>
        </p:nvSpPr>
        <p:spPr>
          <a:xfrm>
            <a:off x="10786595" y="3150867"/>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220" y="1691440"/>
            <a:ext cx="2675102" cy="4023360"/>
          </a:xfrm>
          <a:prstGeom prst="rect">
            <a:avLst/>
          </a:prstGeom>
        </p:spPr>
      </p:pic>
      <p:sp>
        <p:nvSpPr>
          <p:cNvPr id="8" name="TextBox 7"/>
          <p:cNvSpPr txBox="1"/>
          <p:nvPr/>
        </p:nvSpPr>
        <p:spPr>
          <a:xfrm>
            <a:off x="5724538" y="1876065"/>
            <a:ext cx="3567323" cy="461665"/>
          </a:xfrm>
          <a:prstGeom prst="rect">
            <a:avLst/>
          </a:prstGeom>
          <a:noFill/>
        </p:spPr>
        <p:txBody>
          <a:bodyPr wrap="none" rtlCol="0">
            <a:spAutoFit/>
          </a:bodyPr>
          <a:lstStyle/>
          <a:p>
            <a:r>
              <a:rPr lang="en-US" sz="2400" b="1" dirty="0">
                <a:latin typeface="+mj-lt"/>
              </a:rPr>
              <a:t>Did she do the right thing?</a:t>
            </a:r>
          </a:p>
        </p:txBody>
      </p:sp>
      <p:sp>
        <p:nvSpPr>
          <p:cNvPr id="11" name="TextBox 10"/>
          <p:cNvSpPr txBox="1"/>
          <p:nvPr/>
        </p:nvSpPr>
        <p:spPr>
          <a:xfrm>
            <a:off x="5724539" y="2438518"/>
            <a:ext cx="4918062" cy="3276282"/>
          </a:xfrm>
          <a:prstGeom prst="rect">
            <a:avLst/>
          </a:prstGeom>
          <a:noFill/>
        </p:spPr>
        <p:txBody>
          <a:bodyPr wrap="square" rtlCol="0">
            <a:spAutoFit/>
          </a:bodyPr>
          <a:lstStyle/>
          <a:p>
            <a:pPr marL="342900" indent="-342900">
              <a:lnSpc>
                <a:spcPct val="150000"/>
              </a:lnSpc>
              <a:buFont typeface="+mj-lt"/>
              <a:buAutoNum type="alphaLcPeriod"/>
            </a:pPr>
            <a:r>
              <a:rPr lang="en-US" sz="2000" dirty="0">
                <a:latin typeface="+mn-lt"/>
              </a:rPr>
              <a:t>Yes, she had no choice but to tell the truth</a:t>
            </a:r>
          </a:p>
          <a:p>
            <a:pPr marL="342900" indent="-342900">
              <a:lnSpc>
                <a:spcPct val="150000"/>
              </a:lnSpc>
              <a:buFont typeface="+mj-lt"/>
              <a:buAutoNum type="alphaLcPeriod"/>
            </a:pPr>
            <a:r>
              <a:rPr lang="en-US" sz="2000" dirty="0">
                <a:latin typeface="+mn-lt"/>
              </a:rPr>
              <a:t>Yes, it’s OK to tell customers why their account has been frozen because sanctions lists are available publicly</a:t>
            </a:r>
          </a:p>
          <a:p>
            <a:pPr marL="342900" indent="-342900">
              <a:lnSpc>
                <a:spcPct val="150000"/>
              </a:lnSpc>
              <a:buFont typeface="+mj-lt"/>
              <a:buAutoNum type="alphaLcPeriod"/>
            </a:pPr>
            <a:r>
              <a:rPr lang="en-US" sz="2000" dirty="0">
                <a:latin typeface="+mn-lt"/>
              </a:rPr>
              <a:t>No, it’s classed as a tip-off so Rebecca must refer them to the Sanctions Compliance Team instead</a:t>
            </a:r>
          </a:p>
        </p:txBody>
      </p:sp>
      <p:pic>
        <p:nvPicPr>
          <p:cNvPr id="15" name="Picture 14"/>
          <p:cNvPicPr>
            <a:picLocks noChangeAspect="1"/>
          </p:cNvPicPr>
          <p:nvPr/>
        </p:nvPicPr>
        <p:blipFill>
          <a:blip r:embed="rId4"/>
          <a:stretch>
            <a:fillRect/>
          </a:stretch>
        </p:blipFill>
        <p:spPr>
          <a:xfrm>
            <a:off x="852037" y="3429000"/>
            <a:ext cx="3371380" cy="2560542"/>
          </a:xfrm>
          <a:prstGeom prst="rect">
            <a:avLst/>
          </a:prstGeom>
        </p:spPr>
      </p:pic>
    </p:spTree>
    <p:extLst>
      <p:ext uri="{BB962C8B-B14F-4D97-AF65-F5344CB8AC3E}">
        <p14:creationId xmlns:p14="http://schemas.microsoft.com/office/powerpoint/2010/main" val="334081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2: Offshore office</a:t>
            </a:r>
          </a:p>
        </p:txBody>
      </p:sp>
      <p:sp>
        <p:nvSpPr>
          <p:cNvPr id="9" name="TextBox 8"/>
          <p:cNvSpPr txBox="1"/>
          <p:nvPr/>
        </p:nvSpPr>
        <p:spPr>
          <a:xfrm>
            <a:off x="10691391" y="4602330"/>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818" y="1767690"/>
            <a:ext cx="2834640" cy="2834640"/>
          </a:xfrm>
          <a:prstGeom prst="rect">
            <a:avLst/>
          </a:prstGeom>
        </p:spPr>
      </p:pic>
      <p:pic>
        <p:nvPicPr>
          <p:cNvPr id="6" name="Picture 5"/>
          <p:cNvPicPr>
            <a:picLocks noChangeAspect="1"/>
          </p:cNvPicPr>
          <p:nvPr/>
        </p:nvPicPr>
        <p:blipFill>
          <a:blip r:embed="rId4"/>
          <a:stretch>
            <a:fillRect/>
          </a:stretch>
        </p:blipFill>
        <p:spPr>
          <a:xfrm>
            <a:off x="499806" y="3953669"/>
            <a:ext cx="3083640" cy="2145165"/>
          </a:xfrm>
          <a:prstGeom prst="rect">
            <a:avLst/>
          </a:prstGeom>
        </p:spPr>
      </p:pic>
      <p:sp>
        <p:nvSpPr>
          <p:cNvPr id="7" name="TextBox 6"/>
          <p:cNvSpPr txBox="1"/>
          <p:nvPr/>
        </p:nvSpPr>
        <p:spPr>
          <a:xfrm>
            <a:off x="5534526" y="1767690"/>
            <a:ext cx="4173450" cy="461665"/>
          </a:xfrm>
          <a:prstGeom prst="rect">
            <a:avLst/>
          </a:prstGeom>
          <a:noFill/>
        </p:spPr>
        <p:txBody>
          <a:bodyPr wrap="none" rtlCol="0">
            <a:spAutoFit/>
          </a:bodyPr>
          <a:lstStyle/>
          <a:p>
            <a:r>
              <a:rPr lang="en-US" sz="2400" b="1" dirty="0">
                <a:latin typeface="+mj-lt"/>
              </a:rPr>
              <a:t>What do you think? Is he right?</a:t>
            </a:r>
          </a:p>
        </p:txBody>
      </p:sp>
      <p:sp>
        <p:nvSpPr>
          <p:cNvPr id="8" name="TextBox 7"/>
          <p:cNvSpPr txBox="1"/>
          <p:nvPr/>
        </p:nvSpPr>
        <p:spPr>
          <a:xfrm>
            <a:off x="5534526" y="2291675"/>
            <a:ext cx="5156865" cy="3323987"/>
          </a:xfrm>
          <a:prstGeom prst="rect">
            <a:avLst/>
          </a:prstGeom>
          <a:noFill/>
        </p:spPr>
        <p:txBody>
          <a:bodyPr wrap="square" rtlCol="0">
            <a:spAutoFit/>
          </a:bodyPr>
          <a:lstStyle/>
          <a:p>
            <a:pPr marL="342900" indent="-342900">
              <a:lnSpc>
                <a:spcPct val="150000"/>
              </a:lnSpc>
              <a:buFont typeface="+mj-lt"/>
              <a:buAutoNum type="alphaLcPeriod"/>
            </a:pPr>
            <a:r>
              <a:rPr lang="en-US" sz="2000" dirty="0">
                <a:latin typeface="+mn-lt"/>
              </a:rPr>
              <a:t>Yes, what sanctions apply is determined by the location of his company’s head office</a:t>
            </a:r>
          </a:p>
          <a:p>
            <a:pPr marL="342900" indent="-342900">
              <a:lnSpc>
                <a:spcPct val="150000"/>
              </a:lnSpc>
              <a:buFont typeface="+mj-lt"/>
              <a:buAutoNum type="alphaLcPeriod"/>
            </a:pPr>
            <a:r>
              <a:rPr lang="en-US" sz="2000" dirty="0">
                <a:latin typeface="+mn-lt"/>
              </a:rPr>
              <a:t>Not sure, it depends what his company does – I’d need more information to make a decision</a:t>
            </a:r>
          </a:p>
          <a:p>
            <a:pPr marL="342900" indent="-342900">
              <a:lnSpc>
                <a:spcPct val="150000"/>
              </a:lnSpc>
              <a:buFont typeface="+mj-lt"/>
              <a:buAutoNum type="alphaLcPeriod"/>
            </a:pPr>
            <a:r>
              <a:rPr lang="en-US" sz="2000" dirty="0">
                <a:latin typeface="+mn-lt"/>
              </a:rPr>
              <a:t>No, if there is a connection to the US, his company must comply with OFAC sanctions </a:t>
            </a:r>
          </a:p>
        </p:txBody>
      </p:sp>
    </p:spTree>
    <p:extLst>
      <p:ext uri="{BB962C8B-B14F-4D97-AF65-F5344CB8AC3E}">
        <p14:creationId xmlns:p14="http://schemas.microsoft.com/office/powerpoint/2010/main" val="281223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 3: Strip club</a:t>
            </a:r>
          </a:p>
        </p:txBody>
      </p:sp>
      <p:sp>
        <p:nvSpPr>
          <p:cNvPr id="9" name="TextBox 8"/>
          <p:cNvSpPr txBox="1"/>
          <p:nvPr/>
        </p:nvSpPr>
        <p:spPr>
          <a:xfrm>
            <a:off x="10672978" y="5120630"/>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7750" y="1816768"/>
            <a:ext cx="2834640" cy="2834640"/>
          </a:xfrm>
          <a:prstGeom prst="rect">
            <a:avLst/>
          </a:prstGeom>
        </p:spPr>
      </p:pic>
      <p:pic>
        <p:nvPicPr>
          <p:cNvPr id="6" name="Picture 5"/>
          <p:cNvPicPr>
            <a:picLocks noChangeAspect="1"/>
          </p:cNvPicPr>
          <p:nvPr/>
        </p:nvPicPr>
        <p:blipFill>
          <a:blip r:embed="rId4"/>
          <a:stretch>
            <a:fillRect/>
          </a:stretch>
        </p:blipFill>
        <p:spPr>
          <a:xfrm>
            <a:off x="467477" y="3557614"/>
            <a:ext cx="3516322" cy="2427880"/>
          </a:xfrm>
          <a:prstGeom prst="rect">
            <a:avLst/>
          </a:prstGeom>
        </p:spPr>
      </p:pic>
      <p:sp>
        <p:nvSpPr>
          <p:cNvPr id="8" name="TextBox 7"/>
          <p:cNvSpPr txBox="1"/>
          <p:nvPr/>
        </p:nvSpPr>
        <p:spPr>
          <a:xfrm>
            <a:off x="5322663" y="1816768"/>
            <a:ext cx="2698367" cy="461665"/>
          </a:xfrm>
          <a:prstGeom prst="rect">
            <a:avLst/>
          </a:prstGeom>
          <a:noFill/>
        </p:spPr>
        <p:txBody>
          <a:bodyPr wrap="none" rtlCol="0">
            <a:spAutoFit/>
          </a:bodyPr>
          <a:lstStyle/>
          <a:p>
            <a:r>
              <a:rPr lang="en-US" sz="2400" b="1" dirty="0">
                <a:latin typeface="+mj-lt"/>
              </a:rPr>
              <a:t>What do you think?</a:t>
            </a:r>
          </a:p>
        </p:txBody>
      </p:sp>
      <p:sp>
        <p:nvSpPr>
          <p:cNvPr id="11" name="TextBox 10"/>
          <p:cNvSpPr txBox="1"/>
          <p:nvPr/>
        </p:nvSpPr>
        <p:spPr>
          <a:xfrm>
            <a:off x="5322663" y="2442974"/>
            <a:ext cx="5350315" cy="3785652"/>
          </a:xfrm>
          <a:prstGeom prst="rect">
            <a:avLst/>
          </a:prstGeom>
          <a:noFill/>
        </p:spPr>
        <p:txBody>
          <a:bodyPr wrap="square" rtlCol="0">
            <a:spAutoFit/>
          </a:bodyPr>
          <a:lstStyle/>
          <a:p>
            <a:pPr marL="342900" indent="-342900">
              <a:lnSpc>
                <a:spcPct val="150000"/>
              </a:lnSpc>
              <a:buFont typeface="+mj-lt"/>
              <a:buAutoNum type="alphaLcPeriod"/>
            </a:pPr>
            <a:r>
              <a:rPr lang="en-US" sz="2000" dirty="0">
                <a:latin typeface="+mn-lt"/>
              </a:rPr>
              <a:t>It’s standard practice when there is insufficient information</a:t>
            </a:r>
          </a:p>
          <a:p>
            <a:pPr marL="342900" indent="-342900">
              <a:lnSpc>
                <a:spcPct val="150000"/>
              </a:lnSpc>
              <a:buFont typeface="+mj-lt"/>
              <a:buAutoNum type="alphaLcPeriod"/>
            </a:pPr>
            <a:r>
              <a:rPr lang="en-US" sz="2000" dirty="0">
                <a:latin typeface="+mn-lt"/>
              </a:rPr>
              <a:t>He should type ‘on behalf of a customer’ instead of random digits</a:t>
            </a:r>
          </a:p>
          <a:p>
            <a:pPr marL="342900" indent="-342900">
              <a:lnSpc>
                <a:spcPct val="150000"/>
              </a:lnSpc>
              <a:buFont typeface="+mj-lt"/>
              <a:buAutoNum type="alphaLcPeriod"/>
            </a:pPr>
            <a:r>
              <a:rPr lang="en-US" sz="2000" dirty="0">
                <a:latin typeface="+mn-lt"/>
              </a:rPr>
              <a:t>It’s a breach of policy but since his manager okays this, it’s fine</a:t>
            </a:r>
          </a:p>
          <a:p>
            <a:pPr marL="342900" indent="-342900">
              <a:lnSpc>
                <a:spcPct val="150000"/>
              </a:lnSpc>
              <a:buFont typeface="+mj-lt"/>
              <a:buAutoNum type="alphaLcPeriod"/>
            </a:pPr>
            <a:r>
              <a:rPr lang="en-US" sz="2000" dirty="0">
                <a:latin typeface="+mn-lt"/>
              </a:rPr>
              <a:t>He should report this via our whistleblowing hotline</a:t>
            </a:r>
          </a:p>
        </p:txBody>
      </p:sp>
    </p:spTree>
    <p:extLst>
      <p:ext uri="{BB962C8B-B14F-4D97-AF65-F5344CB8AC3E}">
        <p14:creationId xmlns:p14="http://schemas.microsoft.com/office/powerpoint/2010/main" val="280402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Sanctions Policy</a:t>
            </a:r>
          </a:p>
        </p:txBody>
      </p:sp>
      <p:sp>
        <p:nvSpPr>
          <p:cNvPr id="3" name="Content Placeholder 2"/>
          <p:cNvSpPr>
            <a:spLocks noGrp="1"/>
          </p:cNvSpPr>
          <p:nvPr>
            <p:ph idx="1"/>
          </p:nvPr>
        </p:nvSpPr>
        <p:spPr/>
        <p:txBody>
          <a:bodyPr>
            <a:normAutofit fontScale="92500" lnSpcReduction="20000"/>
          </a:bodyPr>
          <a:lstStyle/>
          <a:p>
            <a:pPr>
              <a:lnSpc>
                <a:spcPct val="150000"/>
              </a:lnSpc>
              <a:buFont typeface="Wingdings" panose="05000000000000000000" pitchFamily="2" charset="2"/>
              <a:buChar char="§"/>
            </a:pPr>
            <a:r>
              <a:rPr lang="en-GB" sz="2000" dirty="0"/>
              <a:t>Providing information and training – raising awareness</a:t>
            </a:r>
          </a:p>
          <a:p>
            <a:pPr>
              <a:lnSpc>
                <a:spcPct val="150000"/>
              </a:lnSpc>
              <a:buFont typeface="Wingdings" panose="05000000000000000000" pitchFamily="2" charset="2"/>
              <a:buChar char="§"/>
            </a:pPr>
            <a:r>
              <a:rPr lang="en-GB" sz="2000" dirty="0"/>
              <a:t>Ensuring adequate oversight and monitoring</a:t>
            </a:r>
          </a:p>
          <a:p>
            <a:pPr>
              <a:lnSpc>
                <a:spcPct val="150000"/>
              </a:lnSpc>
              <a:buFont typeface="Wingdings" panose="05000000000000000000" pitchFamily="2" charset="2"/>
              <a:buChar char="§"/>
            </a:pPr>
            <a:r>
              <a:rPr lang="en-GB" sz="2000" dirty="0"/>
              <a:t>Conducting due diligence so we don’t do business with designated persons</a:t>
            </a:r>
          </a:p>
          <a:p>
            <a:pPr>
              <a:lnSpc>
                <a:spcPct val="150000"/>
              </a:lnSpc>
              <a:buFont typeface="Wingdings" panose="05000000000000000000" pitchFamily="2" charset="2"/>
              <a:buChar char="§"/>
            </a:pPr>
            <a:r>
              <a:rPr lang="en-GB" sz="2000" dirty="0"/>
              <a:t>Maintaining records to evidence our compliance</a:t>
            </a:r>
          </a:p>
          <a:p>
            <a:pPr>
              <a:lnSpc>
                <a:spcPct val="150000"/>
              </a:lnSpc>
              <a:buFont typeface="Wingdings" panose="05000000000000000000" pitchFamily="2" charset="2"/>
              <a:buChar char="§"/>
            </a:pPr>
            <a:r>
              <a:rPr lang="en-GB" sz="2000" dirty="0"/>
              <a:t>Freezing assets belonging to sanctioned countries, entities or individuals</a:t>
            </a:r>
          </a:p>
          <a:p>
            <a:pPr>
              <a:lnSpc>
                <a:spcPct val="150000"/>
              </a:lnSpc>
              <a:buFont typeface="Wingdings" panose="05000000000000000000" pitchFamily="2" charset="2"/>
              <a:buChar char="§"/>
            </a:pPr>
            <a:r>
              <a:rPr lang="en-GB" sz="2000" dirty="0"/>
              <a:t>Reporting identified matches to the relevant authority</a:t>
            </a:r>
          </a:p>
          <a:p>
            <a:pPr>
              <a:lnSpc>
                <a:spcPct val="150000"/>
              </a:lnSpc>
              <a:buFont typeface="Wingdings" panose="05000000000000000000" pitchFamily="2" charset="2"/>
              <a:buChar char="§"/>
            </a:pPr>
            <a:r>
              <a:rPr lang="en-GB" sz="2000" dirty="0"/>
              <a:t>Applying for necessary licences before conducting business with sanctioned countries, </a:t>
            </a:r>
            <a:br>
              <a:rPr lang="en-GB" sz="2000" dirty="0"/>
            </a:br>
            <a:r>
              <a:rPr lang="en-GB" sz="2000" dirty="0"/>
              <a:t>entities or individuals</a:t>
            </a:r>
          </a:p>
          <a:p>
            <a:pPr>
              <a:lnSpc>
                <a:spcPct val="150000"/>
              </a:lnSpc>
              <a:buFont typeface="Wingdings" panose="05000000000000000000" pitchFamily="2" charset="2"/>
              <a:buChar char="§"/>
            </a:pPr>
            <a:r>
              <a:rPr lang="en-GB" sz="2000" dirty="0"/>
              <a:t>Requiring everyone to read and implement our Sanctions Policy</a:t>
            </a:r>
          </a:p>
        </p:txBody>
      </p:sp>
    </p:spTree>
    <p:extLst>
      <p:ext uri="{BB962C8B-B14F-4D97-AF65-F5344CB8AC3E}">
        <p14:creationId xmlns:p14="http://schemas.microsoft.com/office/powerpoint/2010/main" val="16194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a:t>
            </a:r>
          </a:p>
        </p:txBody>
      </p:sp>
      <p:sp>
        <p:nvSpPr>
          <p:cNvPr id="3" name="Content Placeholder 2"/>
          <p:cNvSpPr>
            <a:spLocks noGrp="1"/>
          </p:cNvSpPr>
          <p:nvPr>
            <p:ph idx="1"/>
          </p:nvPr>
        </p:nvSpPr>
        <p:spPr>
          <a:xfrm>
            <a:off x="838199" y="1825625"/>
            <a:ext cx="10752117" cy="4351338"/>
          </a:xfrm>
        </p:spPr>
        <p:txBody>
          <a:bodyPr>
            <a:noAutofit/>
          </a:bodyPr>
          <a:lstStyle/>
          <a:p>
            <a:pPr fontAlgn="t">
              <a:lnSpc>
                <a:spcPct val="150000"/>
              </a:lnSpc>
              <a:buFont typeface="Wingdings" panose="05000000000000000000" pitchFamily="2" charset="2"/>
              <a:buChar char="ü"/>
            </a:pPr>
            <a:r>
              <a:rPr lang="en-GB" sz="2100" dirty="0"/>
              <a:t>Read our Company's Sanctions Policy – make sure you understand our rules and know what to do</a:t>
            </a:r>
          </a:p>
          <a:p>
            <a:pPr fontAlgn="t">
              <a:lnSpc>
                <a:spcPct val="150000"/>
              </a:lnSpc>
              <a:buFont typeface="Wingdings" panose="05000000000000000000" pitchFamily="2" charset="2"/>
              <a:buChar char="ü"/>
            </a:pPr>
            <a:r>
              <a:rPr lang="en-GB" sz="2100" dirty="0"/>
              <a:t>Conduct adequate due diligence so we don’t do business with designated persons</a:t>
            </a:r>
          </a:p>
          <a:p>
            <a:pPr fontAlgn="t">
              <a:lnSpc>
                <a:spcPct val="150000"/>
              </a:lnSpc>
              <a:buFont typeface="Wingdings" panose="05000000000000000000" pitchFamily="2" charset="2"/>
              <a:buChar char="ü"/>
            </a:pPr>
            <a:r>
              <a:rPr lang="en-GB" sz="2100" dirty="0"/>
              <a:t>Screen all countries, entities and individuals in line with our procedures, following up on any matches against the Sanctions Lists</a:t>
            </a:r>
          </a:p>
          <a:p>
            <a:pPr fontAlgn="t">
              <a:lnSpc>
                <a:spcPct val="150000"/>
              </a:lnSpc>
              <a:buFont typeface="Wingdings" panose="05000000000000000000" pitchFamily="2" charset="2"/>
              <a:buChar char="ü"/>
            </a:pPr>
            <a:r>
              <a:rPr lang="en-GB" sz="2100" dirty="0"/>
              <a:t>Report any knowledge or suspicion of breaches promptly</a:t>
            </a:r>
          </a:p>
          <a:p>
            <a:pPr fontAlgn="t">
              <a:lnSpc>
                <a:spcPct val="150000"/>
              </a:lnSpc>
              <a:buFont typeface="Wingdings" panose="05000000000000000000" pitchFamily="2" charset="2"/>
              <a:buChar char="ü"/>
            </a:pPr>
            <a:r>
              <a:rPr lang="en-GB" sz="2100" dirty="0"/>
              <a:t>Freeze any assets or funds identified as belonging to a sanctioned country, entity or individual</a:t>
            </a:r>
          </a:p>
        </p:txBody>
      </p:sp>
    </p:spTree>
    <p:extLst>
      <p:ext uri="{BB962C8B-B14F-4D97-AF65-F5344CB8AC3E}">
        <p14:creationId xmlns:p14="http://schemas.microsoft.com/office/powerpoint/2010/main" val="67210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Don’t</a:t>
            </a:r>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û"/>
            </a:pPr>
            <a:r>
              <a:rPr lang="en-GB" sz="2200" dirty="0"/>
              <a:t>Enter into any financial or trade activity with a designated person or a sanctioned regime – you will be caught</a:t>
            </a:r>
          </a:p>
          <a:p>
            <a:pPr>
              <a:lnSpc>
                <a:spcPct val="150000"/>
              </a:lnSpc>
              <a:buFont typeface="Wingdings" panose="05000000000000000000" pitchFamily="2" charset="2"/>
              <a:buChar char="û"/>
            </a:pPr>
            <a:r>
              <a:rPr lang="en-GB" sz="2200" dirty="0"/>
              <a:t>Conduct any business that you know or suspect will breach sanctions</a:t>
            </a:r>
          </a:p>
          <a:p>
            <a:pPr>
              <a:lnSpc>
                <a:spcPct val="150000"/>
              </a:lnSpc>
              <a:buFont typeface="Wingdings" panose="05000000000000000000" pitchFamily="2" charset="2"/>
              <a:buChar char="û"/>
            </a:pPr>
            <a:r>
              <a:rPr lang="en-GB" sz="2200" dirty="0"/>
              <a:t>Circumvent systems designed to detect sanction breaches – eg stripping out or changing a name, or advising a customer on how to do so or channelling transactions via another party</a:t>
            </a:r>
          </a:p>
          <a:p>
            <a:pPr>
              <a:lnSpc>
                <a:spcPct val="150000"/>
              </a:lnSpc>
              <a:buFont typeface="Wingdings" panose="05000000000000000000" pitchFamily="2" charset="2"/>
              <a:buChar char="û"/>
            </a:pPr>
            <a:r>
              <a:rPr lang="en-GB" sz="2200" dirty="0"/>
              <a:t>Ignore any match that’s flagged up</a:t>
            </a:r>
          </a:p>
          <a:p>
            <a:endParaRPr lang="en-GB" dirty="0"/>
          </a:p>
          <a:p>
            <a:endParaRPr lang="en-GB" dirty="0"/>
          </a:p>
        </p:txBody>
      </p:sp>
    </p:spTree>
    <p:extLst>
      <p:ext uri="{BB962C8B-B14F-4D97-AF65-F5344CB8AC3E}">
        <p14:creationId xmlns:p14="http://schemas.microsoft.com/office/powerpoint/2010/main" val="251915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5200" y="2991944"/>
            <a:ext cx="4998720" cy="1066800"/>
          </a:xfrm>
        </p:spPr>
        <p:txBody>
          <a:bodyPr>
            <a:normAutofit fontScale="90000"/>
          </a:bodyPr>
          <a:lstStyle/>
          <a:p>
            <a:r>
              <a:rPr lang="en-GB" dirty="0"/>
              <a:t>Questions, comments or concerns?</a:t>
            </a:r>
          </a:p>
        </p:txBody>
      </p:sp>
    </p:spTree>
    <p:extLst>
      <p:ext uri="{BB962C8B-B14F-4D97-AF65-F5344CB8AC3E}">
        <p14:creationId xmlns:p14="http://schemas.microsoft.com/office/powerpoint/2010/main" val="3410354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p:txBody>
          <a:bodyPr/>
          <a:lstStyle/>
          <a:p>
            <a:pPr>
              <a:lnSpc>
                <a:spcPct val="150000"/>
              </a:lnSpc>
              <a:buFont typeface="Wingdings" panose="05000000000000000000" pitchFamily="2" charset="2"/>
              <a:buChar char="§"/>
            </a:pPr>
            <a:r>
              <a:rPr lang="en-GB" sz="2400" dirty="0">
                <a:solidFill>
                  <a:schemeClr val="tx1">
                    <a:lumMod val="95000"/>
                    <a:lumOff val="5000"/>
                  </a:schemeClr>
                </a:solidFill>
              </a:rPr>
              <a:t>What are sanctions?</a:t>
            </a:r>
          </a:p>
          <a:p>
            <a:pPr>
              <a:lnSpc>
                <a:spcPct val="150000"/>
              </a:lnSpc>
              <a:buFont typeface="Wingdings" panose="05000000000000000000" pitchFamily="2" charset="2"/>
              <a:buChar char="§"/>
            </a:pPr>
            <a:r>
              <a:rPr lang="en-GB" sz="2400" dirty="0">
                <a:solidFill>
                  <a:schemeClr val="tx1">
                    <a:lumMod val="95000"/>
                    <a:lumOff val="5000"/>
                  </a:schemeClr>
                </a:solidFill>
              </a:rPr>
              <a:t>Why are they used?</a:t>
            </a:r>
          </a:p>
          <a:p>
            <a:pPr>
              <a:lnSpc>
                <a:spcPct val="150000"/>
              </a:lnSpc>
              <a:buFont typeface="Wingdings" panose="05000000000000000000" pitchFamily="2" charset="2"/>
              <a:buChar char="§"/>
            </a:pPr>
            <a:r>
              <a:rPr lang="en-GB" sz="2400" dirty="0">
                <a:solidFill>
                  <a:schemeClr val="tx1">
                    <a:lumMod val="95000"/>
                    <a:lumOff val="5000"/>
                  </a:schemeClr>
                </a:solidFill>
              </a:rPr>
              <a:t>What are the different types of sanctions?</a:t>
            </a:r>
          </a:p>
          <a:p>
            <a:pPr>
              <a:lnSpc>
                <a:spcPct val="150000"/>
              </a:lnSpc>
              <a:buFont typeface="Wingdings" panose="05000000000000000000" pitchFamily="2" charset="2"/>
              <a:buChar char="§"/>
            </a:pPr>
            <a:r>
              <a:rPr lang="en-GB" sz="2400" dirty="0">
                <a:solidFill>
                  <a:schemeClr val="tx1">
                    <a:lumMod val="95000"/>
                    <a:lumOff val="5000"/>
                  </a:schemeClr>
                </a:solidFill>
              </a:rPr>
              <a:t>What are your obligations?</a:t>
            </a:r>
          </a:p>
          <a:p>
            <a:pPr>
              <a:lnSpc>
                <a:spcPct val="150000"/>
              </a:lnSpc>
              <a:buFont typeface="Wingdings" panose="05000000000000000000" pitchFamily="2" charset="2"/>
              <a:buChar char="§"/>
            </a:pPr>
            <a:r>
              <a:rPr lang="en-GB" sz="2400" dirty="0">
                <a:solidFill>
                  <a:schemeClr val="tx1">
                    <a:lumMod val="95000"/>
                    <a:lumOff val="5000"/>
                  </a:schemeClr>
                </a:solidFill>
              </a:rPr>
              <a:t>Our company’s sanctions policy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8837" y="1944602"/>
            <a:ext cx="4457653" cy="2968796"/>
          </a:xfrm>
          <a:prstGeom prst="rect">
            <a:avLst/>
          </a:prstGeom>
        </p:spPr>
      </p:pic>
    </p:spTree>
    <p:extLst>
      <p:ext uri="{BB962C8B-B14F-4D97-AF65-F5344CB8AC3E}">
        <p14:creationId xmlns:p14="http://schemas.microsoft.com/office/powerpoint/2010/main" val="41117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steps</a:t>
            </a:r>
          </a:p>
        </p:txBody>
      </p:sp>
      <p:sp>
        <p:nvSpPr>
          <p:cNvPr id="3" name="Content Placeholder 2"/>
          <p:cNvSpPr>
            <a:spLocks noGrp="1"/>
          </p:cNvSpPr>
          <p:nvPr>
            <p:ph idx="1"/>
          </p:nvPr>
        </p:nvSpPr>
        <p:spPr/>
        <p:txBody>
          <a:bodyPr>
            <a:normAutofit/>
          </a:bodyPr>
          <a:lstStyle/>
          <a:p>
            <a:pPr>
              <a:lnSpc>
                <a:spcPct val="150000"/>
              </a:lnSpc>
              <a:buFont typeface="Wingdings" panose="05000000000000000000" pitchFamily="2" charset="2"/>
              <a:buChar char="§"/>
            </a:pPr>
            <a:r>
              <a:rPr lang="en-GB" sz="2400" dirty="0"/>
              <a:t>Call _____ on _____ if you need information or guidance</a:t>
            </a:r>
          </a:p>
          <a:p>
            <a:pPr>
              <a:lnSpc>
                <a:spcPct val="150000"/>
              </a:lnSpc>
              <a:buFont typeface="Wingdings" panose="05000000000000000000" pitchFamily="2" charset="2"/>
              <a:buChar char="§"/>
            </a:pPr>
            <a:r>
              <a:rPr lang="en-GB" sz="2400" dirty="0"/>
              <a:t>Call _____ on _____ if you need to raise concerns</a:t>
            </a:r>
          </a:p>
          <a:p>
            <a:pPr>
              <a:lnSpc>
                <a:spcPct val="150000"/>
              </a:lnSpc>
              <a:buFont typeface="Wingdings" panose="05000000000000000000" pitchFamily="2" charset="2"/>
              <a:buChar char="§"/>
            </a:pPr>
            <a:r>
              <a:rPr lang="en-GB" sz="2400" dirty="0"/>
              <a:t>Access self-study courses on our e-learning portal for further training [or optionally – Complete your mandatory training on our corporate e-learning portal]</a:t>
            </a:r>
            <a:endParaRPr lang="en-GB" sz="2400" dirty="0">
              <a:solidFill>
                <a:srgbClr val="FF0000"/>
              </a:solidFill>
            </a:endParaRPr>
          </a:p>
        </p:txBody>
      </p:sp>
    </p:spTree>
    <p:extLst>
      <p:ext uri="{BB962C8B-B14F-4D97-AF65-F5344CB8AC3E}">
        <p14:creationId xmlns:p14="http://schemas.microsoft.com/office/powerpoint/2010/main" val="2506183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a:t>
            </a:r>
            <a:r>
              <a:rPr lang="en-GB" dirty="0" err="1"/>
              <a:t>Skillcast</a:t>
            </a:r>
            <a:endParaRPr lang="en-GB" dirty="0"/>
          </a:p>
        </p:txBody>
      </p:sp>
      <p:sp>
        <p:nvSpPr>
          <p:cNvPr id="3" name="Content Placeholder 2"/>
          <p:cNvSpPr>
            <a:spLocks noGrp="1"/>
          </p:cNvSpPr>
          <p:nvPr>
            <p:ph idx="1"/>
          </p:nvPr>
        </p:nvSpPr>
        <p:spPr>
          <a:xfrm>
            <a:off x="457200" y="1728000"/>
            <a:ext cx="7188200" cy="4164800"/>
          </a:xfrm>
        </p:spPr>
        <p:txBody>
          <a:bodyPr>
            <a:normAutofit fontScale="85000" lnSpcReduction="20000"/>
          </a:bodyPr>
          <a:lstStyle/>
          <a:p>
            <a:pPr>
              <a:lnSpc>
                <a:spcPct val="150000"/>
              </a:lnSpc>
              <a:buFont typeface="Wingdings" panose="05000000000000000000" pitchFamily="2" charset="2"/>
              <a:buChar char="§"/>
            </a:pPr>
            <a:r>
              <a:rPr lang="en-GB" sz="2400" dirty="0" err="1"/>
              <a:t>Skillcast</a:t>
            </a:r>
            <a:r>
              <a:rPr lang="en-GB" sz="2400" dirty="0"/>
              <a:t> provides digital learning content, technology and services to help you train your staff, automate your compliance processes and generate management reports to help you keep track of it all.</a:t>
            </a:r>
            <a:br>
              <a:rPr lang="en-GB" sz="2400" dirty="0"/>
            </a:br>
            <a:endParaRPr lang="en-GB" sz="2400" dirty="0"/>
          </a:p>
          <a:p>
            <a:pPr>
              <a:lnSpc>
                <a:spcPct val="150000"/>
              </a:lnSpc>
              <a:buFont typeface="Wingdings" panose="05000000000000000000" pitchFamily="2" charset="2"/>
              <a:buChar char="§"/>
            </a:pPr>
            <a:r>
              <a:rPr lang="en-GB" sz="2400" dirty="0"/>
              <a:t>Our best-selling Compliance Essentials Library provides a complete and comprehensive off-the-shelf compliance solution for UK businesses. </a:t>
            </a:r>
            <a:br>
              <a:rPr lang="en-GB" sz="2400" dirty="0"/>
            </a:br>
            <a:br>
              <a:rPr lang="en-GB" sz="2400" dirty="0"/>
            </a:br>
            <a:r>
              <a:rPr lang="en-GB" sz="2400" dirty="0"/>
              <a:t>Register for a free trial at https://www.skillcast.com/free-trial</a:t>
            </a:r>
          </a:p>
        </p:txBody>
      </p:sp>
      <p:pic>
        <p:nvPicPr>
          <p:cNvPr id="4" name="Picture 3" descr="A picture containing drawing&#10;&#10;Description automatically generated">
            <a:extLst>
              <a:ext uri="{FF2B5EF4-FFF2-40B4-BE49-F238E27FC236}">
                <a16:creationId xmlns:a16="http://schemas.microsoft.com/office/drawing/2014/main" id="{B2DA6242-BE13-47FE-95C2-817DFDB4A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1800" y="2199308"/>
            <a:ext cx="3505199" cy="3505199"/>
          </a:xfrm>
          <a:prstGeom prst="rect">
            <a:avLst/>
          </a:prstGeom>
        </p:spPr>
      </p:pic>
    </p:spTree>
    <p:extLst>
      <p:ext uri="{BB962C8B-B14F-4D97-AF65-F5344CB8AC3E}">
        <p14:creationId xmlns:p14="http://schemas.microsoft.com/office/powerpoint/2010/main" val="1404329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sanctions?</a:t>
            </a:r>
            <a:endParaRPr lang="en-US" dirty="0"/>
          </a:p>
        </p:txBody>
      </p:sp>
      <p:sp>
        <p:nvSpPr>
          <p:cNvPr id="5" name="Content Placeholder 4"/>
          <p:cNvSpPr>
            <a:spLocks noGrp="1"/>
          </p:cNvSpPr>
          <p:nvPr>
            <p:ph idx="1"/>
          </p:nvPr>
        </p:nvSpPr>
        <p:spPr/>
        <p:txBody>
          <a:bodyPr/>
          <a:lstStyle/>
          <a:p>
            <a:pPr marL="0" indent="0">
              <a:buNone/>
            </a:pPr>
            <a:r>
              <a:rPr lang="en-GB" sz="2400" dirty="0">
                <a:solidFill>
                  <a:schemeClr val="tx1">
                    <a:lumMod val="95000"/>
                    <a:lumOff val="5000"/>
                  </a:schemeClr>
                </a:solidFill>
              </a:rPr>
              <a:t>Financial or trade restrictions that stop us doing business with:</a:t>
            </a:r>
          </a:p>
          <a:p>
            <a:pPr>
              <a:lnSpc>
                <a:spcPct val="150000"/>
              </a:lnSpc>
              <a:buFont typeface="+mj-lt"/>
              <a:buAutoNum type="arabicPeriod"/>
            </a:pPr>
            <a:r>
              <a:rPr lang="en-US" sz="2400" dirty="0">
                <a:solidFill>
                  <a:schemeClr val="tx1">
                    <a:lumMod val="95000"/>
                    <a:lumOff val="5000"/>
                  </a:schemeClr>
                </a:solidFill>
              </a:rPr>
              <a:t>Targeted countries or regimes</a:t>
            </a:r>
          </a:p>
          <a:p>
            <a:pPr>
              <a:lnSpc>
                <a:spcPct val="150000"/>
              </a:lnSpc>
              <a:buFont typeface="+mj-lt"/>
              <a:buAutoNum type="arabicPeriod"/>
            </a:pPr>
            <a:r>
              <a:rPr lang="en-US" sz="2400" dirty="0">
                <a:solidFill>
                  <a:schemeClr val="tx1">
                    <a:lumMod val="95000"/>
                    <a:lumOff val="5000"/>
                  </a:schemeClr>
                </a:solidFill>
              </a:rPr>
              <a:t>Entities</a:t>
            </a:r>
          </a:p>
          <a:p>
            <a:pPr>
              <a:lnSpc>
                <a:spcPct val="150000"/>
              </a:lnSpc>
              <a:buFont typeface="+mj-lt"/>
              <a:buAutoNum type="arabicPeriod"/>
            </a:pPr>
            <a:r>
              <a:rPr lang="en-US" sz="2400" dirty="0">
                <a:solidFill>
                  <a:schemeClr val="tx1">
                    <a:lumMod val="95000"/>
                    <a:lumOff val="5000"/>
                  </a:schemeClr>
                </a:solidFill>
              </a:rPr>
              <a:t>Individuals</a:t>
            </a:r>
          </a:p>
          <a:p>
            <a:pPr marL="0" indent="0">
              <a:buNone/>
            </a:pPr>
            <a:endParaRPr lang="en-GB" sz="2400" dirty="0">
              <a:solidFill>
                <a:schemeClr val="tx1">
                  <a:lumMod val="95000"/>
                  <a:lumOff val="5000"/>
                </a:schemeClr>
              </a:solidFill>
            </a:endParaRPr>
          </a:p>
          <a:p>
            <a:pPr marL="0" indent="0">
              <a:buNone/>
            </a:pPr>
            <a:endParaRPr lang="en-GB" dirty="0">
              <a:solidFill>
                <a:schemeClr val="tx1">
                  <a:lumMod val="95000"/>
                  <a:lumOff val="5000"/>
                </a:schemeClr>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8369" y="4397738"/>
            <a:ext cx="7855262" cy="1920175"/>
          </a:xfrm>
          <a:prstGeom prst="rect">
            <a:avLst/>
          </a:prstGeom>
        </p:spPr>
      </p:pic>
    </p:spTree>
    <p:extLst>
      <p:ext uri="{BB962C8B-B14F-4D97-AF65-F5344CB8AC3E}">
        <p14:creationId xmlns:p14="http://schemas.microsoft.com/office/powerpoint/2010/main" val="12384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590" y="229806"/>
            <a:ext cx="10414610" cy="990600"/>
          </a:xfrm>
        </p:spPr>
        <p:txBody>
          <a:bodyPr/>
          <a:lstStyle/>
          <a:p>
            <a:r>
              <a:rPr lang="en-GB" dirty="0"/>
              <a:t>What do you think: Why are sanctions used?</a:t>
            </a:r>
            <a:endParaRPr lang="en-US" dirty="0"/>
          </a:p>
        </p:txBody>
      </p:sp>
      <p:sp>
        <p:nvSpPr>
          <p:cNvPr id="3" name="Content Placeholder 2"/>
          <p:cNvSpPr>
            <a:spLocks noGrp="1"/>
          </p:cNvSpPr>
          <p:nvPr>
            <p:ph idx="1"/>
          </p:nvPr>
        </p:nvSpPr>
        <p:spPr>
          <a:xfrm>
            <a:off x="457200" y="1728000"/>
            <a:ext cx="8191500" cy="4528930"/>
          </a:xfrm>
        </p:spPr>
        <p:txBody>
          <a:bodyPr>
            <a:noAutofit/>
          </a:bodyPr>
          <a:lstStyle/>
          <a:p>
            <a:pPr>
              <a:lnSpc>
                <a:spcPct val="150000"/>
              </a:lnSpc>
              <a:buFont typeface="Wingdings" panose="05000000000000000000" pitchFamily="2" charset="2"/>
              <a:buChar char="§"/>
            </a:pPr>
            <a:r>
              <a:rPr lang="en-GB" sz="2400" dirty="0">
                <a:solidFill>
                  <a:schemeClr val="tx1">
                    <a:lumMod val="95000"/>
                    <a:lumOff val="5000"/>
                  </a:schemeClr>
                </a:solidFill>
              </a:rPr>
              <a:t>To stop financial crime or terrorism</a:t>
            </a:r>
            <a:endParaRPr lang="en-US" sz="2400" dirty="0">
              <a:solidFill>
                <a:schemeClr val="tx1">
                  <a:lumMod val="95000"/>
                  <a:lumOff val="5000"/>
                </a:schemeClr>
              </a:solidFill>
            </a:endParaRPr>
          </a:p>
          <a:p>
            <a:pPr>
              <a:lnSpc>
                <a:spcPct val="150000"/>
              </a:lnSpc>
              <a:buFont typeface="Wingdings" panose="05000000000000000000" pitchFamily="2" charset="2"/>
              <a:buChar char="§"/>
            </a:pPr>
            <a:r>
              <a:rPr lang="en-GB" sz="2400" dirty="0">
                <a:solidFill>
                  <a:schemeClr val="tx1">
                    <a:lumMod val="95000"/>
                    <a:lumOff val="5000"/>
                  </a:schemeClr>
                </a:solidFill>
              </a:rPr>
              <a:t>To put pressure on targeted regimes and people to change their behaviour and comply with international law</a:t>
            </a:r>
            <a:endParaRPr lang="en-US" sz="2400" dirty="0">
              <a:solidFill>
                <a:schemeClr val="tx1">
                  <a:lumMod val="95000"/>
                  <a:lumOff val="5000"/>
                </a:schemeClr>
              </a:solidFill>
            </a:endParaRPr>
          </a:p>
          <a:p>
            <a:pPr>
              <a:lnSpc>
                <a:spcPct val="150000"/>
              </a:lnSpc>
              <a:buFont typeface="Wingdings" panose="05000000000000000000" pitchFamily="2" charset="2"/>
              <a:buChar char="§"/>
            </a:pPr>
            <a:r>
              <a:rPr lang="en-GB" sz="2400" dirty="0">
                <a:solidFill>
                  <a:schemeClr val="tx1">
                    <a:lumMod val="95000"/>
                    <a:lumOff val="5000"/>
                  </a:schemeClr>
                </a:solidFill>
              </a:rPr>
              <a:t>To enforce international peace and security when diplomatic efforts have failed</a:t>
            </a:r>
          </a:p>
          <a:p>
            <a:pPr>
              <a:lnSpc>
                <a:spcPct val="150000"/>
              </a:lnSpc>
              <a:buFont typeface="Wingdings" panose="05000000000000000000" pitchFamily="2" charset="2"/>
              <a:buChar char="§"/>
            </a:pPr>
            <a:r>
              <a:rPr lang="en-GB" sz="2400" dirty="0">
                <a:solidFill>
                  <a:schemeClr val="tx1">
                    <a:lumMod val="95000"/>
                    <a:lumOff val="5000"/>
                  </a:schemeClr>
                </a:solidFill>
              </a:rPr>
              <a:t>To suppress weaker countries and stop them becoming more powerful</a:t>
            </a:r>
          </a:p>
        </p:txBody>
      </p:sp>
      <p:sp>
        <p:nvSpPr>
          <p:cNvPr id="4" name="TextBox 3"/>
          <p:cNvSpPr txBox="1"/>
          <p:nvPr/>
        </p:nvSpPr>
        <p:spPr>
          <a:xfrm>
            <a:off x="9218082" y="1728000"/>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5" name="TextBox 4"/>
          <p:cNvSpPr txBox="1"/>
          <p:nvPr/>
        </p:nvSpPr>
        <p:spPr>
          <a:xfrm>
            <a:off x="9218082" y="2736956"/>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6" name="TextBox 5"/>
          <p:cNvSpPr txBox="1"/>
          <p:nvPr/>
        </p:nvSpPr>
        <p:spPr>
          <a:xfrm>
            <a:off x="9218083" y="3745912"/>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Tree>
    <p:extLst>
      <p:ext uri="{BB962C8B-B14F-4D97-AF65-F5344CB8AC3E}">
        <p14:creationId xmlns:p14="http://schemas.microsoft.com/office/powerpoint/2010/main" val="236465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imposes sanctions?</a:t>
            </a:r>
            <a:endParaRPr lang="en-US" dirty="0"/>
          </a:p>
        </p:txBody>
      </p:sp>
      <p:sp>
        <p:nvSpPr>
          <p:cNvPr id="5" name="Content Placeholder 4"/>
          <p:cNvSpPr>
            <a:spLocks noGrp="1"/>
          </p:cNvSpPr>
          <p:nvPr>
            <p:ph idx="1"/>
          </p:nvPr>
        </p:nvSpPr>
        <p:spPr/>
        <p:txBody>
          <a:bodyPr/>
          <a:lstStyle/>
          <a:p>
            <a:pPr>
              <a:lnSpc>
                <a:spcPct val="150000"/>
              </a:lnSpc>
              <a:buFont typeface="Wingdings" panose="05000000000000000000" pitchFamily="2" charset="2"/>
              <a:buChar char="§"/>
            </a:pPr>
            <a:r>
              <a:rPr lang="en-GB" sz="2800" dirty="0">
                <a:solidFill>
                  <a:schemeClr val="tx1">
                    <a:lumMod val="95000"/>
                    <a:lumOff val="5000"/>
                  </a:schemeClr>
                </a:solidFill>
              </a:rPr>
              <a:t>The United Nations</a:t>
            </a:r>
          </a:p>
          <a:p>
            <a:pPr>
              <a:lnSpc>
                <a:spcPct val="150000"/>
              </a:lnSpc>
              <a:buFont typeface="Wingdings" panose="05000000000000000000" pitchFamily="2" charset="2"/>
              <a:buChar char="§"/>
            </a:pPr>
            <a:r>
              <a:rPr lang="en-GB" sz="2800" dirty="0">
                <a:solidFill>
                  <a:schemeClr val="tx1">
                    <a:lumMod val="95000"/>
                    <a:lumOff val="5000"/>
                  </a:schemeClr>
                </a:solidFill>
              </a:rPr>
              <a:t>The EU</a:t>
            </a:r>
          </a:p>
          <a:p>
            <a:pPr>
              <a:lnSpc>
                <a:spcPct val="150000"/>
              </a:lnSpc>
              <a:buFont typeface="Wingdings" panose="05000000000000000000" pitchFamily="2" charset="2"/>
              <a:buChar char="§"/>
            </a:pPr>
            <a:r>
              <a:rPr lang="en-GB" sz="2800" dirty="0">
                <a:solidFill>
                  <a:schemeClr val="tx1">
                    <a:lumMod val="95000"/>
                    <a:lumOff val="5000"/>
                  </a:schemeClr>
                </a:solidFill>
              </a:rPr>
              <a:t>The United States</a:t>
            </a:r>
            <a:endParaRPr lang="en-GB" sz="2800" b="1" dirty="0">
              <a:solidFill>
                <a:schemeClr val="tx1">
                  <a:lumMod val="95000"/>
                  <a:lumOff val="5000"/>
                </a:schemeClr>
              </a:solidFill>
            </a:endParaRPr>
          </a:p>
          <a:p>
            <a:endParaRPr lang="en-GB" b="1" dirty="0">
              <a:solidFill>
                <a:schemeClr val="tx1">
                  <a:lumMod val="95000"/>
                  <a:lumOff val="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42" y="4057449"/>
            <a:ext cx="3238900" cy="21660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271" y="4057449"/>
            <a:ext cx="3238900" cy="216601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3600" y="4057450"/>
            <a:ext cx="3238900" cy="2166014"/>
          </a:xfrm>
          <a:prstGeom prst="rect">
            <a:avLst/>
          </a:prstGeom>
        </p:spPr>
      </p:pic>
    </p:spTree>
    <p:extLst>
      <p:ext uri="{BB962C8B-B14F-4D97-AF65-F5344CB8AC3E}">
        <p14:creationId xmlns:p14="http://schemas.microsoft.com/office/powerpoint/2010/main" val="43453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p:cTn id="3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sanctions</a:t>
            </a:r>
            <a:endParaRPr lang="en-US" dirty="0"/>
          </a:p>
        </p:txBody>
      </p:sp>
      <p:sp>
        <p:nvSpPr>
          <p:cNvPr id="3" name="Content Placeholder 2">
            <a:extLst>
              <a:ext uri="{FF2B5EF4-FFF2-40B4-BE49-F238E27FC236}">
                <a16:creationId xmlns:a16="http://schemas.microsoft.com/office/drawing/2014/main" id="{98C7C5B7-9352-4A87-B843-1CBE5DC211C7}"/>
              </a:ext>
            </a:extLst>
          </p:cNvPr>
          <p:cNvSpPr>
            <a:spLocks noGrp="1"/>
          </p:cNvSpPr>
          <p:nvPr>
            <p:ph sz="half" idx="1"/>
          </p:nvPr>
        </p:nvSpPr>
        <p:spPr/>
        <p:txBody>
          <a:bodyPr>
            <a:normAutofit fontScale="92500"/>
          </a:bodyPr>
          <a:lstStyle/>
          <a:p>
            <a:pPr marL="0" indent="0">
              <a:buNone/>
            </a:pPr>
            <a:r>
              <a:rPr lang="en-US" sz="3200" b="1" u="sng" dirty="0">
                <a:solidFill>
                  <a:schemeClr val="tx1">
                    <a:lumMod val="95000"/>
                    <a:lumOff val="5000"/>
                  </a:schemeClr>
                </a:solidFill>
              </a:rPr>
              <a:t>Financial sanctions stop us:</a:t>
            </a:r>
          </a:p>
          <a:p>
            <a:pPr marL="285750" indent="-285750">
              <a:lnSpc>
                <a:spcPct val="150000"/>
              </a:lnSpc>
              <a:buFont typeface="Arial" panose="020B0604020202020204" pitchFamily="34" charset="0"/>
              <a:buChar char="•"/>
            </a:pPr>
            <a:r>
              <a:rPr lang="en-US" sz="2400" dirty="0">
                <a:solidFill>
                  <a:schemeClr val="tx1">
                    <a:lumMod val="95000"/>
                    <a:lumOff val="5000"/>
                  </a:schemeClr>
                </a:solidFill>
              </a:rPr>
              <a:t>Making or receiving payments</a:t>
            </a:r>
          </a:p>
          <a:p>
            <a:pPr marL="285750" indent="-285750">
              <a:lnSpc>
                <a:spcPct val="150000"/>
              </a:lnSpc>
              <a:buFont typeface="Arial" panose="020B0604020202020204" pitchFamily="34" charset="0"/>
              <a:buChar char="•"/>
            </a:pPr>
            <a:r>
              <a:rPr lang="en-US" sz="2400" dirty="0">
                <a:solidFill>
                  <a:schemeClr val="tx1">
                    <a:lumMod val="95000"/>
                    <a:lumOff val="5000"/>
                  </a:schemeClr>
                </a:solidFill>
              </a:rPr>
              <a:t>Arranging investments</a:t>
            </a:r>
          </a:p>
          <a:p>
            <a:pPr marL="285750" indent="-285750">
              <a:lnSpc>
                <a:spcPct val="150000"/>
              </a:lnSpc>
              <a:buFont typeface="Arial" panose="020B0604020202020204" pitchFamily="34" charset="0"/>
              <a:buChar char="•"/>
            </a:pPr>
            <a:r>
              <a:rPr lang="en-US" sz="2400" dirty="0">
                <a:solidFill>
                  <a:schemeClr val="tx1">
                    <a:lumMod val="95000"/>
                    <a:lumOff val="5000"/>
                  </a:schemeClr>
                </a:solidFill>
              </a:rPr>
              <a:t>Facilitating any business </a:t>
            </a:r>
            <a:br>
              <a:rPr lang="en-US" sz="2400" dirty="0">
                <a:solidFill>
                  <a:schemeClr val="tx1">
                    <a:lumMod val="95000"/>
                    <a:lumOff val="5000"/>
                  </a:schemeClr>
                </a:solidFill>
              </a:rPr>
            </a:br>
            <a:r>
              <a:rPr lang="en-US" sz="2400" dirty="0">
                <a:solidFill>
                  <a:schemeClr val="tx1">
                    <a:lumMod val="95000"/>
                    <a:lumOff val="5000"/>
                  </a:schemeClr>
                </a:solidFill>
              </a:rPr>
              <a:t>(e.g. broking or insurance)</a:t>
            </a:r>
          </a:p>
          <a:p>
            <a:endParaRPr lang="en-GB" dirty="0">
              <a:solidFill>
                <a:schemeClr val="tx1">
                  <a:lumMod val="95000"/>
                  <a:lumOff val="5000"/>
                </a:schemeClr>
              </a:solidFill>
            </a:endParaRPr>
          </a:p>
        </p:txBody>
      </p:sp>
      <p:sp>
        <p:nvSpPr>
          <p:cNvPr id="6" name="Content Placeholder 5">
            <a:extLst>
              <a:ext uri="{FF2B5EF4-FFF2-40B4-BE49-F238E27FC236}">
                <a16:creationId xmlns:a16="http://schemas.microsoft.com/office/drawing/2014/main" id="{FA61B2B4-725B-456A-8967-53184A130816}"/>
              </a:ext>
            </a:extLst>
          </p:cNvPr>
          <p:cNvSpPr>
            <a:spLocks noGrp="1"/>
          </p:cNvSpPr>
          <p:nvPr>
            <p:ph sz="half" idx="2"/>
          </p:nvPr>
        </p:nvSpPr>
        <p:spPr/>
        <p:txBody>
          <a:bodyPr>
            <a:normAutofit fontScale="92500"/>
          </a:bodyPr>
          <a:lstStyle/>
          <a:p>
            <a:pPr marL="0" indent="0">
              <a:buNone/>
            </a:pPr>
            <a:r>
              <a:rPr lang="en-US" sz="3200" b="1" u="sng" dirty="0">
                <a:solidFill>
                  <a:schemeClr val="tx1">
                    <a:lumMod val="95000"/>
                    <a:lumOff val="5000"/>
                  </a:schemeClr>
                </a:solidFill>
              </a:rPr>
              <a:t>Economic and Trade sanctions</a:t>
            </a:r>
          </a:p>
          <a:p>
            <a:pPr marL="285750" indent="-285750">
              <a:lnSpc>
                <a:spcPct val="150000"/>
              </a:lnSpc>
              <a:buFont typeface="Arial" panose="020B0604020202020204" pitchFamily="34" charset="0"/>
              <a:buChar char="•"/>
            </a:pPr>
            <a:r>
              <a:rPr lang="en-US" sz="2400" dirty="0">
                <a:solidFill>
                  <a:schemeClr val="tx1">
                    <a:lumMod val="95000"/>
                    <a:lumOff val="5000"/>
                  </a:schemeClr>
                </a:solidFill>
              </a:rPr>
              <a:t>A ban on exports to or imports from a jurisdiction</a:t>
            </a:r>
          </a:p>
          <a:p>
            <a:pPr marL="285750" indent="-285750">
              <a:lnSpc>
                <a:spcPct val="150000"/>
              </a:lnSpc>
              <a:buFont typeface="Arial" panose="020B0604020202020204" pitchFamily="34" charset="0"/>
              <a:buChar char="•"/>
            </a:pPr>
            <a:r>
              <a:rPr lang="en-US" sz="2400" dirty="0">
                <a:solidFill>
                  <a:schemeClr val="tx1">
                    <a:lumMod val="95000"/>
                    <a:lumOff val="5000"/>
                  </a:schemeClr>
                </a:solidFill>
              </a:rPr>
              <a:t>Restrictions on the sale of products (e.g. arms or diamonds)</a:t>
            </a:r>
          </a:p>
          <a:p>
            <a:pPr marL="285750" indent="-285750">
              <a:lnSpc>
                <a:spcPct val="150000"/>
              </a:lnSpc>
              <a:buFont typeface="Arial" panose="020B0604020202020204" pitchFamily="34" charset="0"/>
              <a:buChar char="•"/>
            </a:pPr>
            <a:r>
              <a:rPr lang="en-US" sz="2400" dirty="0">
                <a:solidFill>
                  <a:schemeClr val="tx1">
                    <a:lumMod val="95000"/>
                    <a:lumOff val="5000"/>
                  </a:schemeClr>
                </a:solidFill>
              </a:rPr>
              <a:t>Prohibitions on the supply of services</a:t>
            </a:r>
          </a:p>
          <a:p>
            <a:pPr marL="285750" indent="-285750">
              <a:lnSpc>
                <a:spcPct val="150000"/>
              </a:lnSpc>
              <a:buFont typeface="Arial" panose="020B0604020202020204" pitchFamily="34" charset="0"/>
              <a:buChar char="•"/>
            </a:pPr>
            <a:r>
              <a:rPr lang="en-US" sz="2400" dirty="0">
                <a:solidFill>
                  <a:schemeClr val="tx1">
                    <a:lumMod val="95000"/>
                    <a:lumOff val="5000"/>
                  </a:schemeClr>
                </a:solidFill>
              </a:rPr>
              <a:t>Travel restrictions on designated persons</a:t>
            </a:r>
          </a:p>
          <a:p>
            <a:endParaRPr lang="en-GB" dirty="0">
              <a:solidFill>
                <a:schemeClr val="tx1">
                  <a:lumMod val="95000"/>
                  <a:lumOff val="5000"/>
                </a:schemeClr>
              </a:solidFill>
            </a:endParaRPr>
          </a:p>
        </p:txBody>
      </p:sp>
    </p:spTree>
    <p:extLst>
      <p:ext uri="{BB962C8B-B14F-4D97-AF65-F5344CB8AC3E}">
        <p14:creationId xmlns:p14="http://schemas.microsoft.com/office/powerpoint/2010/main" val="253863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types of financial sanctions in the UK</a:t>
            </a:r>
            <a:endParaRPr lang="en-US" dirty="0"/>
          </a:p>
        </p:txBody>
      </p:sp>
      <p:sp>
        <p:nvSpPr>
          <p:cNvPr id="3" name="Content Placeholder 2"/>
          <p:cNvSpPr>
            <a:spLocks noGrp="1"/>
          </p:cNvSpPr>
          <p:nvPr>
            <p:ph idx="1"/>
          </p:nvPr>
        </p:nvSpPr>
        <p:spPr/>
        <p:txBody>
          <a:bodyPr/>
          <a:lstStyle/>
          <a:p>
            <a:pPr marL="514350" indent="-514350">
              <a:lnSpc>
                <a:spcPct val="150000"/>
              </a:lnSpc>
              <a:buFont typeface="+mj-lt"/>
              <a:buAutoNum type="arabicPeriod"/>
            </a:pPr>
            <a:r>
              <a:rPr lang="en-GB" sz="2400" dirty="0">
                <a:solidFill>
                  <a:schemeClr val="tx1">
                    <a:lumMod val="95000"/>
                    <a:lumOff val="5000"/>
                  </a:schemeClr>
                </a:solidFill>
              </a:rPr>
              <a:t>Targeted asset freezes</a:t>
            </a:r>
          </a:p>
          <a:p>
            <a:pPr marL="514350" indent="-514350">
              <a:lnSpc>
                <a:spcPct val="150000"/>
              </a:lnSpc>
              <a:buFont typeface="+mj-lt"/>
              <a:buAutoNum type="arabicPeriod"/>
            </a:pPr>
            <a:r>
              <a:rPr lang="en-GB" sz="2400" dirty="0">
                <a:solidFill>
                  <a:schemeClr val="tx1">
                    <a:lumMod val="95000"/>
                    <a:lumOff val="5000"/>
                  </a:schemeClr>
                </a:solidFill>
              </a:rPr>
              <a:t>Restrictions on financial markets and services </a:t>
            </a:r>
            <a:br>
              <a:rPr lang="en-GB" sz="2400" dirty="0">
                <a:solidFill>
                  <a:schemeClr val="tx1">
                    <a:lumMod val="95000"/>
                    <a:lumOff val="5000"/>
                  </a:schemeClr>
                </a:solidFill>
              </a:rPr>
            </a:br>
            <a:r>
              <a:rPr lang="en-GB" sz="2400" dirty="0">
                <a:solidFill>
                  <a:schemeClr val="tx1">
                    <a:lumMod val="95000"/>
                    <a:lumOff val="5000"/>
                  </a:schemeClr>
                </a:solidFill>
              </a:rPr>
              <a:t>(banking, insurance, brokering and advisory services)</a:t>
            </a:r>
          </a:p>
          <a:p>
            <a:pPr marL="514350" indent="-514350">
              <a:lnSpc>
                <a:spcPct val="150000"/>
              </a:lnSpc>
              <a:buFont typeface="+mj-lt"/>
              <a:buAutoNum type="arabicPeriod"/>
            </a:pPr>
            <a:r>
              <a:rPr lang="en-GB" sz="2400" dirty="0">
                <a:solidFill>
                  <a:schemeClr val="tx1">
                    <a:lumMod val="95000"/>
                    <a:lumOff val="5000"/>
                  </a:schemeClr>
                </a:solidFill>
              </a:rPr>
              <a:t>Directions to cease all business of a specified type with a specific person, group, sector or country</a:t>
            </a:r>
            <a:endParaRPr lang="en-US" sz="2400" dirty="0">
              <a:solidFill>
                <a:schemeClr val="tx1">
                  <a:lumMod val="95000"/>
                  <a:lumOff val="5000"/>
                </a:schemeClr>
              </a:solidFill>
            </a:endParaRPr>
          </a:p>
        </p:txBody>
      </p:sp>
    </p:spTree>
    <p:extLst>
      <p:ext uri="{BB962C8B-B14F-4D97-AF65-F5344CB8AC3E}">
        <p14:creationId xmlns:p14="http://schemas.microsoft.com/office/powerpoint/2010/main" val="1486525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subject to sanctions?</a:t>
            </a:r>
          </a:p>
        </p:txBody>
      </p:sp>
      <p:sp>
        <p:nvSpPr>
          <p:cNvPr id="3" name="Folded Corner 2"/>
          <p:cNvSpPr/>
          <p:nvPr/>
        </p:nvSpPr>
        <p:spPr>
          <a:xfrm>
            <a:off x="1361663" y="1813417"/>
            <a:ext cx="2440161" cy="1828800"/>
          </a:xfrm>
          <a:prstGeom prst="foldedCorner">
            <a:avLst/>
          </a:prstGeom>
          <a:solidFill>
            <a:schemeClr val="accent4"/>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dirty="0"/>
              <a:t>Nigeria</a:t>
            </a:r>
          </a:p>
        </p:txBody>
      </p:sp>
      <p:sp>
        <p:nvSpPr>
          <p:cNvPr id="5" name="Folded Corner 4"/>
          <p:cNvSpPr/>
          <p:nvPr/>
        </p:nvSpPr>
        <p:spPr>
          <a:xfrm>
            <a:off x="4399653" y="1816644"/>
            <a:ext cx="2440161" cy="1828800"/>
          </a:xfrm>
          <a:prstGeom prst="foldedCorner">
            <a:avLst/>
          </a:prstGeom>
          <a:solidFill>
            <a:schemeClr val="accent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dirty="0"/>
              <a:t>North Korea</a:t>
            </a:r>
          </a:p>
        </p:txBody>
      </p:sp>
      <p:sp>
        <p:nvSpPr>
          <p:cNvPr id="8" name="Folded Corner 7"/>
          <p:cNvSpPr/>
          <p:nvPr/>
        </p:nvSpPr>
        <p:spPr>
          <a:xfrm>
            <a:off x="7437642" y="1813417"/>
            <a:ext cx="2440161" cy="1828800"/>
          </a:xfrm>
          <a:prstGeom prst="foldedCorner">
            <a:avLst/>
          </a:prstGeom>
          <a:solidFill>
            <a:schemeClr val="accent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a:t>Al Shabaab</a:t>
            </a:r>
            <a:endParaRPr lang="en-GB" sz="2000" dirty="0"/>
          </a:p>
        </p:txBody>
      </p:sp>
      <p:sp>
        <p:nvSpPr>
          <p:cNvPr id="10" name="Folded Corner 9"/>
          <p:cNvSpPr/>
          <p:nvPr/>
        </p:nvSpPr>
        <p:spPr>
          <a:xfrm>
            <a:off x="1361663" y="4019490"/>
            <a:ext cx="2440161" cy="1828800"/>
          </a:xfrm>
          <a:prstGeom prst="foldedCorner">
            <a:avLst/>
          </a:prstGeom>
          <a:solidFill>
            <a:schemeClr val="accent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dirty="0"/>
              <a:t>Islamic State of Iraq and Syria (ISIS) </a:t>
            </a:r>
          </a:p>
        </p:txBody>
      </p:sp>
      <p:sp>
        <p:nvSpPr>
          <p:cNvPr id="6" name="TextBox 5"/>
          <p:cNvSpPr txBox="1"/>
          <p:nvPr/>
        </p:nvSpPr>
        <p:spPr>
          <a:xfrm>
            <a:off x="2878611" y="2999736"/>
            <a:ext cx="526106" cy="400110"/>
          </a:xfrm>
          <a:prstGeom prst="rect">
            <a:avLst/>
          </a:prstGeom>
          <a:solidFill>
            <a:schemeClr val="accent4"/>
          </a:solidFill>
          <a:ln>
            <a:solidFill>
              <a:schemeClr val="bg1"/>
            </a:solidFill>
          </a:ln>
        </p:spPr>
        <p:txBody>
          <a:bodyPr wrap="none" rtlCol="0">
            <a:spAutoFit/>
          </a:bodyPr>
          <a:lstStyle/>
          <a:p>
            <a:r>
              <a:rPr lang="en-GB" sz="2000" b="1" dirty="0">
                <a:solidFill>
                  <a:schemeClr val="bg1"/>
                </a:solidFill>
              </a:rPr>
              <a:t>NO</a:t>
            </a:r>
          </a:p>
        </p:txBody>
      </p:sp>
      <p:sp>
        <p:nvSpPr>
          <p:cNvPr id="11" name="TextBox 10"/>
          <p:cNvSpPr txBox="1"/>
          <p:nvPr/>
        </p:nvSpPr>
        <p:spPr>
          <a:xfrm>
            <a:off x="5863420" y="3001145"/>
            <a:ext cx="562077" cy="400110"/>
          </a:xfrm>
          <a:prstGeom prst="rect">
            <a:avLst/>
          </a:prstGeom>
          <a:solidFill>
            <a:schemeClr val="accent3"/>
          </a:solidFill>
          <a:ln>
            <a:solidFill>
              <a:schemeClr val="bg1"/>
            </a:solidFill>
          </a:ln>
        </p:spPr>
        <p:txBody>
          <a:bodyPr wrap="none" rtlCol="0">
            <a:spAutoFit/>
          </a:bodyPr>
          <a:lstStyle/>
          <a:p>
            <a:r>
              <a:rPr lang="en-GB" sz="2000" b="1" dirty="0">
                <a:solidFill>
                  <a:schemeClr val="bg1"/>
                </a:solidFill>
              </a:rPr>
              <a:t>YES</a:t>
            </a:r>
          </a:p>
        </p:txBody>
      </p:sp>
      <p:sp>
        <p:nvSpPr>
          <p:cNvPr id="12" name="TextBox 11"/>
          <p:cNvSpPr txBox="1"/>
          <p:nvPr/>
        </p:nvSpPr>
        <p:spPr>
          <a:xfrm>
            <a:off x="8899856" y="3056116"/>
            <a:ext cx="562077" cy="400110"/>
          </a:xfrm>
          <a:prstGeom prst="rect">
            <a:avLst/>
          </a:prstGeom>
          <a:solidFill>
            <a:schemeClr val="accent3"/>
          </a:solidFill>
          <a:ln>
            <a:solidFill>
              <a:schemeClr val="bg1"/>
            </a:solidFill>
          </a:ln>
        </p:spPr>
        <p:txBody>
          <a:bodyPr wrap="none" rtlCol="0">
            <a:spAutoFit/>
          </a:bodyPr>
          <a:lstStyle/>
          <a:p>
            <a:r>
              <a:rPr lang="en-GB" sz="2000" b="1" dirty="0">
                <a:solidFill>
                  <a:schemeClr val="bg1"/>
                </a:solidFill>
              </a:rPr>
              <a:t>YES</a:t>
            </a:r>
          </a:p>
        </p:txBody>
      </p:sp>
      <p:sp>
        <p:nvSpPr>
          <p:cNvPr id="13" name="TextBox 12"/>
          <p:cNvSpPr txBox="1"/>
          <p:nvPr/>
        </p:nvSpPr>
        <p:spPr>
          <a:xfrm>
            <a:off x="2860625" y="5253388"/>
            <a:ext cx="562077" cy="400110"/>
          </a:xfrm>
          <a:prstGeom prst="rect">
            <a:avLst/>
          </a:prstGeom>
          <a:noFill/>
          <a:ln>
            <a:solidFill>
              <a:schemeClr val="bg1"/>
            </a:solidFill>
          </a:ln>
        </p:spPr>
        <p:txBody>
          <a:bodyPr wrap="none" rtlCol="0">
            <a:spAutoFit/>
          </a:bodyPr>
          <a:lstStyle/>
          <a:p>
            <a:r>
              <a:rPr lang="en-GB" sz="2000" b="1" dirty="0">
                <a:solidFill>
                  <a:schemeClr val="bg1"/>
                </a:solidFill>
              </a:rPr>
              <a:t>YES</a:t>
            </a:r>
          </a:p>
        </p:txBody>
      </p:sp>
      <p:sp>
        <p:nvSpPr>
          <p:cNvPr id="14" name="Folded Corner 13"/>
          <p:cNvSpPr/>
          <p:nvPr/>
        </p:nvSpPr>
        <p:spPr>
          <a:xfrm>
            <a:off x="4399653" y="4019363"/>
            <a:ext cx="2440161" cy="1828800"/>
          </a:xfrm>
          <a:prstGeom prst="foldedCorner">
            <a:avLst/>
          </a:prstGeom>
          <a:solidFill>
            <a:schemeClr val="accent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dirty="0"/>
              <a:t>Zimbabwe</a:t>
            </a:r>
          </a:p>
        </p:txBody>
      </p:sp>
      <p:sp>
        <p:nvSpPr>
          <p:cNvPr id="15" name="TextBox 14"/>
          <p:cNvSpPr txBox="1"/>
          <p:nvPr/>
        </p:nvSpPr>
        <p:spPr>
          <a:xfrm>
            <a:off x="5863419" y="5253388"/>
            <a:ext cx="562077" cy="400110"/>
          </a:xfrm>
          <a:prstGeom prst="rect">
            <a:avLst/>
          </a:prstGeom>
          <a:solidFill>
            <a:schemeClr val="accent3"/>
          </a:solidFill>
          <a:ln>
            <a:solidFill>
              <a:schemeClr val="bg1"/>
            </a:solidFill>
          </a:ln>
        </p:spPr>
        <p:txBody>
          <a:bodyPr wrap="none" rtlCol="0">
            <a:spAutoFit/>
          </a:bodyPr>
          <a:lstStyle/>
          <a:p>
            <a:r>
              <a:rPr lang="en-GB" sz="2000" b="1" dirty="0">
                <a:solidFill>
                  <a:schemeClr val="bg1"/>
                </a:solidFill>
              </a:rPr>
              <a:t>YES</a:t>
            </a:r>
          </a:p>
        </p:txBody>
      </p:sp>
      <p:sp>
        <p:nvSpPr>
          <p:cNvPr id="18" name="Folded Corner 17"/>
          <p:cNvSpPr/>
          <p:nvPr/>
        </p:nvSpPr>
        <p:spPr>
          <a:xfrm>
            <a:off x="7437641" y="4019363"/>
            <a:ext cx="2440161" cy="1828800"/>
          </a:xfrm>
          <a:prstGeom prst="foldedCorner">
            <a:avLst/>
          </a:prstGeom>
          <a:solidFill>
            <a:schemeClr val="accent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2000" dirty="0"/>
              <a:t>A company supplying arms to Iran</a:t>
            </a:r>
          </a:p>
        </p:txBody>
      </p:sp>
      <p:sp>
        <p:nvSpPr>
          <p:cNvPr id="19" name="TextBox 18"/>
          <p:cNvSpPr txBox="1"/>
          <p:nvPr/>
        </p:nvSpPr>
        <p:spPr>
          <a:xfrm>
            <a:off x="8899855" y="5253388"/>
            <a:ext cx="562077" cy="400110"/>
          </a:xfrm>
          <a:prstGeom prst="rect">
            <a:avLst/>
          </a:prstGeom>
          <a:solidFill>
            <a:schemeClr val="accent3"/>
          </a:solidFill>
          <a:ln>
            <a:solidFill>
              <a:schemeClr val="bg1"/>
            </a:solidFill>
          </a:ln>
        </p:spPr>
        <p:txBody>
          <a:bodyPr wrap="none" rtlCol="0">
            <a:spAutoFit/>
          </a:bodyPr>
          <a:lstStyle/>
          <a:p>
            <a:r>
              <a:rPr lang="en-GB" sz="2000" b="1" dirty="0">
                <a:solidFill>
                  <a:schemeClr val="bg1"/>
                </a:solidFill>
              </a:rPr>
              <a:t>YES</a:t>
            </a:r>
          </a:p>
        </p:txBody>
      </p:sp>
    </p:spTree>
    <p:extLst>
      <p:ext uri="{BB962C8B-B14F-4D97-AF65-F5344CB8AC3E}">
        <p14:creationId xmlns:p14="http://schemas.microsoft.com/office/powerpoint/2010/main" val="78852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Effect transition="in" filter="fade">
                                      <p:cBhvr>
                                        <p:cTn id="8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10" grpId="0" animBg="1"/>
      <p:bldP spid="6" grpId="0" animBg="1"/>
      <p:bldP spid="11" grpId="0" animBg="1"/>
      <p:bldP spid="12" grpId="0" animBg="1"/>
      <p:bldP spid="13" grpId="0" animBg="1"/>
      <p:bldP spid="14" grpId="0" animBg="1"/>
      <p:bldP spid="15"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tolia_48155209_8x6_DG.jpg"/>
          <p:cNvPicPr>
            <a:picLocks noChangeAspect="1"/>
          </p:cNvPicPr>
          <p:nvPr/>
        </p:nvPicPr>
        <p:blipFill rotWithShape="1">
          <a:blip r:embed="rId3" cstate="print">
            <a:duotone>
              <a:schemeClr val="bg2">
                <a:shade val="45000"/>
                <a:satMod val="135000"/>
              </a:schemeClr>
              <a:prstClr val="white"/>
            </a:duotone>
          </a:blip>
          <a:srcRect t="25343"/>
          <a:stretch/>
        </p:blipFill>
        <p:spPr>
          <a:xfrm>
            <a:off x="-36901" y="1397000"/>
            <a:ext cx="12191364" cy="5461000"/>
          </a:xfrm>
          <a:prstGeom prst="rect">
            <a:avLst/>
          </a:prstGeom>
        </p:spPr>
      </p:pic>
      <p:sp>
        <p:nvSpPr>
          <p:cNvPr id="2" name="Title 1"/>
          <p:cNvSpPr>
            <a:spLocks noGrp="1"/>
          </p:cNvSpPr>
          <p:nvPr>
            <p:ph type="title"/>
          </p:nvPr>
        </p:nvSpPr>
        <p:spPr/>
        <p:txBody>
          <a:bodyPr/>
          <a:lstStyle/>
          <a:p>
            <a:r>
              <a:rPr lang="en-GB" dirty="0"/>
              <a:t>When it goes wrong</a:t>
            </a:r>
          </a:p>
        </p:txBody>
      </p:sp>
      <p:sp>
        <p:nvSpPr>
          <p:cNvPr id="4" name="Rectangle 3"/>
          <p:cNvSpPr/>
          <p:nvPr/>
        </p:nvSpPr>
        <p:spPr>
          <a:xfrm>
            <a:off x="839962" y="1930399"/>
            <a:ext cx="2934336" cy="1960633"/>
          </a:xfrm>
          <a:prstGeom prst="rect">
            <a:avLst/>
          </a:prstGeom>
          <a:solidFill>
            <a:srgbClr val="32333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chemeClr val="bg1"/>
                </a:solidFill>
              </a:rPr>
              <a:t>ZTE Corp gets $1.1bn fine for breaching US sanctions</a:t>
            </a:r>
          </a:p>
        </p:txBody>
      </p:sp>
      <p:sp>
        <p:nvSpPr>
          <p:cNvPr id="6" name="Rectangle 5"/>
          <p:cNvSpPr/>
          <p:nvPr/>
        </p:nvSpPr>
        <p:spPr>
          <a:xfrm>
            <a:off x="4605837" y="1930399"/>
            <a:ext cx="2930144" cy="1960633"/>
          </a:xfrm>
          <a:prstGeom prst="rect">
            <a:avLst/>
          </a:prstGeom>
          <a:solidFill>
            <a:srgbClr val="32333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chemeClr val="bg1"/>
                </a:solidFill>
              </a:rPr>
              <a:t>Standard Chartered fined $667mn for breaching US sanctions</a:t>
            </a:r>
          </a:p>
        </p:txBody>
      </p:sp>
      <p:sp>
        <p:nvSpPr>
          <p:cNvPr id="8" name="Rectangle 7"/>
          <p:cNvSpPr/>
          <p:nvPr/>
        </p:nvSpPr>
        <p:spPr>
          <a:xfrm>
            <a:off x="4591613" y="4540249"/>
            <a:ext cx="2934336" cy="1960633"/>
          </a:xfrm>
          <a:prstGeom prst="rect">
            <a:avLst/>
          </a:prstGeom>
          <a:solidFill>
            <a:srgbClr val="32333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chemeClr val="bg1"/>
                </a:solidFill>
              </a:rPr>
              <a:t>Barclays pays up $2.5mn for Zimbabwe sanctions breaches</a:t>
            </a:r>
          </a:p>
        </p:txBody>
      </p:sp>
      <p:sp>
        <p:nvSpPr>
          <p:cNvPr id="9" name="Rectangle 8"/>
          <p:cNvSpPr/>
          <p:nvPr/>
        </p:nvSpPr>
        <p:spPr>
          <a:xfrm>
            <a:off x="839962" y="4540249"/>
            <a:ext cx="2934336" cy="1960633"/>
          </a:xfrm>
          <a:prstGeom prst="rect">
            <a:avLst/>
          </a:prstGeom>
          <a:solidFill>
            <a:srgbClr val="32333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chemeClr val="bg1"/>
                </a:solidFill>
              </a:rPr>
              <a:t>BNP Paribas fined $9bn for sanctions breaches</a:t>
            </a:r>
          </a:p>
        </p:txBody>
      </p:sp>
      <p:sp>
        <p:nvSpPr>
          <p:cNvPr id="10" name="Rectangle 9"/>
          <p:cNvSpPr/>
          <p:nvPr/>
        </p:nvSpPr>
        <p:spPr>
          <a:xfrm>
            <a:off x="8343264" y="1930399"/>
            <a:ext cx="2934336" cy="1960633"/>
          </a:xfrm>
          <a:prstGeom prst="rect">
            <a:avLst/>
          </a:prstGeom>
          <a:solidFill>
            <a:srgbClr val="32333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chemeClr val="bg1"/>
                </a:solidFill>
              </a:rPr>
              <a:t>Commerzbank AG pays $1.45bn penalty</a:t>
            </a:r>
          </a:p>
        </p:txBody>
      </p:sp>
      <p:sp>
        <p:nvSpPr>
          <p:cNvPr id="11" name="Rectangle 10"/>
          <p:cNvSpPr/>
          <p:nvPr/>
        </p:nvSpPr>
        <p:spPr>
          <a:xfrm>
            <a:off x="8343264" y="4540249"/>
            <a:ext cx="2934336" cy="1960633"/>
          </a:xfrm>
          <a:prstGeom prst="rect">
            <a:avLst/>
          </a:prstGeom>
          <a:solidFill>
            <a:srgbClr val="323332"/>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solidFill>
                  <a:schemeClr val="bg1"/>
                </a:solidFill>
              </a:rPr>
              <a:t>Director jailed for 30 months for supplying valves to Iran</a:t>
            </a:r>
          </a:p>
        </p:txBody>
      </p:sp>
    </p:spTree>
    <p:extLst>
      <p:ext uri="{BB962C8B-B14F-4D97-AF65-F5344CB8AC3E}">
        <p14:creationId xmlns:p14="http://schemas.microsoft.com/office/powerpoint/2010/main" val="315536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Skillcast Pal">
      <a:dk1>
        <a:sysClr val="windowText" lastClr="000000"/>
      </a:dk1>
      <a:lt1>
        <a:sysClr val="window" lastClr="FFFFFF"/>
      </a:lt1>
      <a:dk2>
        <a:srgbClr val="44546A"/>
      </a:dk2>
      <a:lt2>
        <a:srgbClr val="E7E6E6"/>
      </a:lt2>
      <a:accent1>
        <a:srgbClr val="0880A1"/>
      </a:accent1>
      <a:accent2>
        <a:srgbClr val="674172"/>
      </a:accent2>
      <a:accent3>
        <a:srgbClr val="5A610A"/>
      </a:accent3>
      <a:accent4>
        <a:srgbClr val="C75214"/>
      </a:accent4>
      <a:accent5>
        <a:srgbClr val="8D6708"/>
      </a:accent5>
      <a:accent6>
        <a:srgbClr val="7D314C"/>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dscape-template" id="{D20F1AB2-B956-476C-A291-8AEA88BEE39D}" vid="{E394B482-BD0C-4AAE-8F12-7D570ADB81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E002E16A40EB40BB45D8AEBDD7CCF5" ma:contentTypeVersion="16" ma:contentTypeDescription="Create a new document." ma:contentTypeScope="" ma:versionID="811ba335db177aa78098998605d39c8f">
  <xsd:schema xmlns:xsd="http://www.w3.org/2001/XMLSchema" xmlns:xs="http://www.w3.org/2001/XMLSchema" xmlns:p="http://schemas.microsoft.com/office/2006/metadata/properties" xmlns:ns2="be05a80d-8987-41ba-92a0-5e1902483911" xmlns:ns3="77f6cb68-1616-44f7-b567-b7b16ffd7b0f" targetNamespace="http://schemas.microsoft.com/office/2006/metadata/properties" ma:root="true" ma:fieldsID="f0ad695d0a34d649dd449ad2c1c299e4" ns2:_="" ns3:_="">
    <xsd:import namespace="be05a80d-8987-41ba-92a0-5e1902483911"/>
    <xsd:import namespace="77f6cb68-1616-44f7-b567-b7b16ffd7b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05a80d-8987-41ba-92a0-5e19024839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0f35dc-cb1b-44cc-bffd-845bcd4edb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f6cb68-1616-44f7-b567-b7b16ffd7b0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6f388c-5162-4342-8fcd-13ef71c924e1}" ma:internalName="TaxCatchAll" ma:showField="CatchAllData" ma:web="77f6cb68-1616-44f7-b567-b7b16ffd7b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7f6cb68-1616-44f7-b567-b7b16ffd7b0f" xsi:nil="true"/>
    <lcf76f155ced4ddcb4097134ff3c332f xmlns="be05a80d-8987-41ba-92a0-5e190248391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73B3FC-9568-414F-9DFC-3A74F697A7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05a80d-8987-41ba-92a0-5e1902483911"/>
    <ds:schemaRef ds:uri="77f6cb68-1616-44f7-b567-b7b16ffd7b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0AF016-F294-433D-8BB7-058E29BCF556}">
  <ds:schemaRefs>
    <ds:schemaRef ds:uri="http://schemas.microsoft.com/sharepoint/v3/contenttype/forms"/>
  </ds:schemaRefs>
</ds:datastoreItem>
</file>

<file path=customXml/itemProps3.xml><?xml version="1.0" encoding="utf-8"?>
<ds:datastoreItem xmlns:ds="http://schemas.openxmlformats.org/officeDocument/2006/customXml" ds:itemID="{E52972AD-1EC0-4FB4-BEB2-1AF5E6B223A8}">
  <ds:schemaRefs>
    <ds:schemaRef ds:uri="http://schemas.microsoft.com/office/2006/metadata/properties"/>
    <ds:schemaRef ds:uri="http://purl.org/dc/dcmitype/"/>
    <ds:schemaRef ds:uri="http://purl.org/dc/elements/1.1/"/>
    <ds:schemaRef ds:uri="http://schemas.openxmlformats.org/package/2006/metadata/core-properties"/>
    <ds:schemaRef ds:uri="http://purl.org/dc/terms/"/>
    <ds:schemaRef ds:uri="http://www.w3.org/XML/1998/namespace"/>
    <ds:schemaRef ds:uri="http://schemas.microsoft.com/office/2006/documentManagement/types"/>
    <ds:schemaRef ds:uri="77f6cb68-1616-44f7-b567-b7b16ffd7b0f"/>
    <ds:schemaRef ds:uri="http://schemas.microsoft.com/office/infopath/2007/PartnerControls"/>
    <ds:schemaRef ds:uri="be05a80d-8987-41ba-92a0-5e1902483911"/>
  </ds:schemaRefs>
</ds:datastoreItem>
</file>

<file path=docProps/app.xml><?xml version="1.0" encoding="utf-8"?>
<Properties xmlns="http://schemas.openxmlformats.org/officeDocument/2006/extended-properties" xmlns:vt="http://schemas.openxmlformats.org/officeDocument/2006/docPropsVTypes">
  <Template>landscape-template</Template>
  <TotalTime>20</TotalTime>
  <Words>3140</Words>
  <Application>Microsoft Office PowerPoint</Application>
  <PresentationFormat>Widescreen</PresentationFormat>
  <Paragraphs>313</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Trebuchet MS</vt:lpstr>
      <vt:lpstr>Wingdings</vt:lpstr>
      <vt:lpstr>Office Theme</vt:lpstr>
      <vt:lpstr>Economic Sanctions</vt:lpstr>
      <vt:lpstr>Learning objectives</vt:lpstr>
      <vt:lpstr>What are sanctions?</vt:lpstr>
      <vt:lpstr>What do you think: Why are sanctions used?</vt:lpstr>
      <vt:lpstr>Who imposes sanctions?</vt:lpstr>
      <vt:lpstr>Types of sanctions</vt:lpstr>
      <vt:lpstr>3 types of financial sanctions in the UK</vt:lpstr>
      <vt:lpstr>Who is subject to sanctions?</vt:lpstr>
      <vt:lpstr>When it goes wrong</vt:lpstr>
      <vt:lpstr>Consequences</vt:lpstr>
      <vt:lpstr>Tougher penalties since April 2017</vt:lpstr>
      <vt:lpstr>You make the call: Is it True or False?</vt:lpstr>
      <vt:lpstr>Scenario 1: Frozen out</vt:lpstr>
      <vt:lpstr>Scenario 2: Offshore office</vt:lpstr>
      <vt:lpstr>Scenario 3: Strip club</vt:lpstr>
      <vt:lpstr>Our Sanctions Policy</vt:lpstr>
      <vt:lpstr>Do</vt:lpstr>
      <vt:lpstr>Don’t</vt:lpstr>
      <vt:lpstr>Questions, comments or concerns?</vt:lpstr>
      <vt:lpstr>Next steps</vt:lpstr>
      <vt:lpstr>About Skillcast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Sanctions</dc:title>
  <dc:creator>Sheena Tandon</dc:creator>
  <cp:lastModifiedBy>Matt Green</cp:lastModifiedBy>
  <cp:revision>1</cp:revision>
  <dcterms:created xsi:type="dcterms:W3CDTF">2022-08-02T13:22:19Z</dcterms:created>
  <dcterms:modified xsi:type="dcterms:W3CDTF">2022-11-08T17:21:08Z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0x010100CCE002E16A40EB40BB45D8AEBDD7CCF5</vt:lpwstr>
  </property>
  <property fmtid="{D5CDD505-2E9C-101B-9397-08002B2CF9AE}" pid="3" name="MediaServiceImageTags">
    <vt:lpwstr/>
  </property>
</Properties>
</file>