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9"/>
  </p:notesMasterIdLst>
  <p:handoutMasterIdLst>
    <p:handoutMasterId r:id="rId30"/>
  </p:handoutMasterIdLst>
  <p:sldIdLst>
    <p:sldId id="328" r:id="rId5"/>
    <p:sldId id="387" r:id="rId6"/>
    <p:sldId id="262" r:id="rId7"/>
    <p:sldId id="388" r:id="rId8"/>
    <p:sldId id="302" r:id="rId9"/>
    <p:sldId id="303" r:id="rId10"/>
    <p:sldId id="291" r:id="rId11"/>
    <p:sldId id="392" r:id="rId12"/>
    <p:sldId id="305" r:id="rId13"/>
    <p:sldId id="264" r:id="rId14"/>
    <p:sldId id="389" r:id="rId15"/>
    <p:sldId id="306" r:id="rId16"/>
    <p:sldId id="293" r:id="rId17"/>
    <p:sldId id="393" r:id="rId18"/>
    <p:sldId id="311" r:id="rId19"/>
    <p:sldId id="292" r:id="rId20"/>
    <p:sldId id="299" r:id="rId21"/>
    <p:sldId id="300" r:id="rId22"/>
    <p:sldId id="301" r:id="rId23"/>
    <p:sldId id="312" r:id="rId24"/>
    <p:sldId id="308" r:id="rId25"/>
    <p:sldId id="281" r:id="rId26"/>
    <p:sldId id="260"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34C"/>
    <a:srgbClr val="FFFFFF"/>
    <a:srgbClr val="7D314C"/>
    <a:srgbClr val="002B53"/>
    <a:srgbClr val="8D6717"/>
    <a:srgbClr val="C7521C"/>
    <a:srgbClr val="7C304B"/>
    <a:srgbClr val="674172"/>
    <a:srgbClr val="1580A1"/>
    <a:srgbClr val="0C2B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39DB1-B32E-49B3-816C-AC7E7C159F64}" v="1" dt="2022-08-18T17:12:14.454"/>
    <p1510:client id="{8C650C7C-E2F5-49DD-93E2-8BF14137A181}" v="35" dt="2022-08-18T16:21:25.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9636" autoAdjust="0"/>
  </p:normalViewPr>
  <p:slideViewPr>
    <p:cSldViewPr snapToGrid="0">
      <p:cViewPr varScale="1">
        <p:scale>
          <a:sx n="43" d="100"/>
          <a:sy n="43" d="100"/>
        </p:scale>
        <p:origin x="1524" y="4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ena Tandon" userId="9182d70e-df11-4a72-a1c8-4508bcb6f05c" providerId="ADAL" clId="{3DC39DB1-B32E-49B3-816C-AC7E7C159F64}"/>
    <pc:docChg chg="undo custSel delSld modSld">
      <pc:chgData name="Sheena Tandon" userId="9182d70e-df11-4a72-a1c8-4508bcb6f05c" providerId="ADAL" clId="{3DC39DB1-B32E-49B3-816C-AC7E7C159F64}" dt="2022-08-18T17:13:54.839" v="88" actId="20577"/>
      <pc:docMkLst>
        <pc:docMk/>
      </pc:docMkLst>
      <pc:sldChg chg="modSp mod">
        <pc:chgData name="Sheena Tandon" userId="9182d70e-df11-4a72-a1c8-4508bcb6f05c" providerId="ADAL" clId="{3DC39DB1-B32E-49B3-816C-AC7E7C159F64}" dt="2022-08-18T17:13:54.839" v="88" actId="20577"/>
        <pc:sldMkLst>
          <pc:docMk/>
          <pc:sldMk cId="0" sldId="260"/>
        </pc:sldMkLst>
        <pc:spChg chg="mod">
          <ac:chgData name="Sheena Tandon" userId="9182d70e-df11-4a72-a1c8-4508bcb6f05c" providerId="ADAL" clId="{3DC39DB1-B32E-49B3-816C-AC7E7C159F64}" dt="2022-08-18T17:13:54.839" v="88" actId="20577"/>
          <ac:spMkLst>
            <pc:docMk/>
            <pc:sldMk cId="0" sldId="260"/>
            <ac:spMk id="2" creationId="{00000000-0000-0000-0000-000000000000}"/>
          </ac:spMkLst>
        </pc:spChg>
      </pc:sldChg>
      <pc:sldChg chg="modSp mod">
        <pc:chgData name="Sheena Tandon" userId="9182d70e-df11-4a72-a1c8-4508bcb6f05c" providerId="ADAL" clId="{3DC39DB1-B32E-49B3-816C-AC7E7C159F64}" dt="2022-08-18T17:10:44.344" v="17" actId="20577"/>
        <pc:sldMkLst>
          <pc:docMk/>
          <pc:sldMk cId="579823645" sldId="264"/>
        </pc:sldMkLst>
        <pc:spChg chg="mod">
          <ac:chgData name="Sheena Tandon" userId="9182d70e-df11-4a72-a1c8-4508bcb6f05c" providerId="ADAL" clId="{3DC39DB1-B32E-49B3-816C-AC7E7C159F64}" dt="2022-08-18T17:10:44.344" v="17" actId="20577"/>
          <ac:spMkLst>
            <pc:docMk/>
            <pc:sldMk cId="579823645" sldId="264"/>
            <ac:spMk id="10" creationId="{1B7C84C8-CCBC-8890-7C3C-51FA93E23770}"/>
          </ac:spMkLst>
        </pc:spChg>
      </pc:sldChg>
      <pc:sldChg chg="modSp mod">
        <pc:chgData name="Sheena Tandon" userId="9182d70e-df11-4a72-a1c8-4508bcb6f05c" providerId="ADAL" clId="{3DC39DB1-B32E-49B3-816C-AC7E7C159F64}" dt="2022-08-18T17:12:45.758" v="57" actId="20577"/>
        <pc:sldMkLst>
          <pc:docMk/>
          <pc:sldMk cId="1221375820" sldId="291"/>
        </pc:sldMkLst>
        <pc:spChg chg="mod">
          <ac:chgData name="Sheena Tandon" userId="9182d70e-df11-4a72-a1c8-4508bcb6f05c" providerId="ADAL" clId="{3DC39DB1-B32E-49B3-816C-AC7E7C159F64}" dt="2022-08-18T17:12:45.758" v="57" actId="20577"/>
          <ac:spMkLst>
            <pc:docMk/>
            <pc:sldMk cId="1221375820" sldId="291"/>
            <ac:spMk id="8" creationId="{E03613B7-6C8B-AC1F-3AD0-5FFD56FFACA7}"/>
          </ac:spMkLst>
        </pc:spChg>
      </pc:sldChg>
      <pc:sldChg chg="modSp mod">
        <pc:chgData name="Sheena Tandon" userId="9182d70e-df11-4a72-a1c8-4508bcb6f05c" providerId="ADAL" clId="{3DC39DB1-B32E-49B3-816C-AC7E7C159F64}" dt="2022-08-18T17:13:08.845" v="72" actId="20577"/>
        <pc:sldMkLst>
          <pc:docMk/>
          <pc:sldMk cId="643367031" sldId="293"/>
        </pc:sldMkLst>
        <pc:spChg chg="mod">
          <ac:chgData name="Sheena Tandon" userId="9182d70e-df11-4a72-a1c8-4508bcb6f05c" providerId="ADAL" clId="{3DC39DB1-B32E-49B3-816C-AC7E7C159F64}" dt="2022-08-18T17:13:08.845" v="72" actId="20577"/>
          <ac:spMkLst>
            <pc:docMk/>
            <pc:sldMk cId="643367031" sldId="293"/>
            <ac:spMk id="8" creationId="{CFC85B07-564E-36A5-C8C8-EED8D5928086}"/>
          </ac:spMkLst>
        </pc:spChg>
      </pc:sldChg>
      <pc:sldChg chg="del">
        <pc:chgData name="Sheena Tandon" userId="9182d70e-df11-4a72-a1c8-4508bcb6f05c" providerId="ADAL" clId="{3DC39DB1-B32E-49B3-816C-AC7E7C159F64}" dt="2022-08-18T17:11:10.487" v="20" actId="47"/>
        <pc:sldMkLst>
          <pc:docMk/>
          <pc:sldMk cId="559187092" sldId="296"/>
        </pc:sldMkLst>
      </pc:sldChg>
      <pc:sldChg chg="modSp mod">
        <pc:chgData name="Sheena Tandon" userId="9182d70e-df11-4a72-a1c8-4508bcb6f05c" providerId="ADAL" clId="{3DC39DB1-B32E-49B3-816C-AC7E7C159F64}" dt="2022-08-18T17:10:05.452" v="6" actId="20577"/>
        <pc:sldMkLst>
          <pc:docMk/>
          <pc:sldMk cId="534279132" sldId="302"/>
        </pc:sldMkLst>
        <pc:spChg chg="mod">
          <ac:chgData name="Sheena Tandon" userId="9182d70e-df11-4a72-a1c8-4508bcb6f05c" providerId="ADAL" clId="{3DC39DB1-B32E-49B3-816C-AC7E7C159F64}" dt="2022-08-18T17:10:05.452" v="6" actId="20577"/>
          <ac:spMkLst>
            <pc:docMk/>
            <pc:sldMk cId="534279132" sldId="302"/>
            <ac:spMk id="7" creationId="{0C743638-4574-E05B-5D36-07FF73AC0FEB}"/>
          </ac:spMkLst>
        </pc:spChg>
      </pc:sldChg>
      <pc:sldChg chg="modSp mod">
        <pc:chgData name="Sheena Tandon" userId="9182d70e-df11-4a72-a1c8-4508bcb6f05c" providerId="ADAL" clId="{3DC39DB1-B32E-49B3-816C-AC7E7C159F64}" dt="2022-08-18T17:10:12.987" v="8" actId="20577"/>
        <pc:sldMkLst>
          <pc:docMk/>
          <pc:sldMk cId="1404927976" sldId="303"/>
        </pc:sldMkLst>
        <pc:spChg chg="mod">
          <ac:chgData name="Sheena Tandon" userId="9182d70e-df11-4a72-a1c8-4508bcb6f05c" providerId="ADAL" clId="{3DC39DB1-B32E-49B3-816C-AC7E7C159F64}" dt="2022-08-18T17:10:12.987" v="8" actId="20577"/>
          <ac:spMkLst>
            <pc:docMk/>
            <pc:sldMk cId="1404927976" sldId="303"/>
            <ac:spMk id="12" creationId="{F53CE277-0015-B819-AC36-97130CB826B3}"/>
          </ac:spMkLst>
        </pc:spChg>
      </pc:sldChg>
      <pc:sldChg chg="modSp mod">
        <pc:chgData name="Sheena Tandon" userId="9182d70e-df11-4a72-a1c8-4508bcb6f05c" providerId="ADAL" clId="{3DC39DB1-B32E-49B3-816C-AC7E7C159F64}" dt="2022-08-18T17:10:38.347" v="16" actId="20577"/>
        <pc:sldMkLst>
          <pc:docMk/>
          <pc:sldMk cId="4128401175" sldId="305"/>
        </pc:sldMkLst>
        <pc:spChg chg="mod">
          <ac:chgData name="Sheena Tandon" userId="9182d70e-df11-4a72-a1c8-4508bcb6f05c" providerId="ADAL" clId="{3DC39DB1-B32E-49B3-816C-AC7E7C159F64}" dt="2022-08-18T17:10:38.347" v="16" actId="20577"/>
          <ac:spMkLst>
            <pc:docMk/>
            <pc:sldMk cId="4128401175" sldId="305"/>
            <ac:spMk id="7" creationId="{B4AC4DF3-E08D-1EB0-A2BB-8CBAA0817759}"/>
          </ac:spMkLst>
        </pc:spChg>
      </pc:sldChg>
      <pc:sldChg chg="modSp mod">
        <pc:chgData name="Sheena Tandon" userId="9182d70e-df11-4a72-a1c8-4508bcb6f05c" providerId="ADAL" clId="{3DC39DB1-B32E-49B3-816C-AC7E7C159F64}" dt="2022-08-18T17:10:51.318" v="19" actId="20577"/>
        <pc:sldMkLst>
          <pc:docMk/>
          <pc:sldMk cId="4031050591" sldId="306"/>
        </pc:sldMkLst>
        <pc:spChg chg="mod">
          <ac:chgData name="Sheena Tandon" userId="9182d70e-df11-4a72-a1c8-4508bcb6f05c" providerId="ADAL" clId="{3DC39DB1-B32E-49B3-816C-AC7E7C159F64}" dt="2022-08-18T17:10:51.318" v="19" actId="20577"/>
          <ac:spMkLst>
            <pc:docMk/>
            <pc:sldMk cId="4031050591" sldId="306"/>
            <ac:spMk id="8" creationId="{F5B0AD9D-B2AD-D28E-37BC-C6AF125BD638}"/>
          </ac:spMkLst>
        </pc:spChg>
      </pc:sldChg>
      <pc:sldChg chg="modSp mod">
        <pc:chgData name="Sheena Tandon" userId="9182d70e-df11-4a72-a1c8-4508bcb6f05c" providerId="ADAL" clId="{3DC39DB1-B32E-49B3-816C-AC7E7C159F64}" dt="2022-08-18T17:11:30.035" v="25" actId="20577"/>
        <pc:sldMkLst>
          <pc:docMk/>
          <pc:sldMk cId="2854456122" sldId="308"/>
        </pc:sldMkLst>
        <pc:spChg chg="mod">
          <ac:chgData name="Sheena Tandon" userId="9182d70e-df11-4a72-a1c8-4508bcb6f05c" providerId="ADAL" clId="{3DC39DB1-B32E-49B3-816C-AC7E7C159F64}" dt="2022-08-18T17:11:30.035" v="25" actId="20577"/>
          <ac:spMkLst>
            <pc:docMk/>
            <pc:sldMk cId="2854456122" sldId="308"/>
            <ac:spMk id="8" creationId="{C7CABE77-6F54-7399-CC96-B177670C1693}"/>
          </ac:spMkLst>
        </pc:spChg>
      </pc:sldChg>
      <pc:sldChg chg="del">
        <pc:chgData name="Sheena Tandon" userId="9182d70e-df11-4a72-a1c8-4508bcb6f05c" providerId="ADAL" clId="{3DC39DB1-B32E-49B3-816C-AC7E7C159F64}" dt="2022-08-18T17:11:16.879" v="22" actId="47"/>
        <pc:sldMkLst>
          <pc:docMk/>
          <pc:sldMk cId="3505242165" sldId="309"/>
        </pc:sldMkLst>
      </pc:sldChg>
      <pc:sldChg chg="modSp mod">
        <pc:chgData name="Sheena Tandon" userId="9182d70e-df11-4a72-a1c8-4508bcb6f05c" providerId="ADAL" clId="{3DC39DB1-B32E-49B3-816C-AC7E7C159F64}" dt="2022-08-18T17:13:21.767" v="74"/>
        <pc:sldMkLst>
          <pc:docMk/>
          <pc:sldMk cId="2166078274" sldId="311"/>
        </pc:sldMkLst>
        <pc:spChg chg="mod">
          <ac:chgData name="Sheena Tandon" userId="9182d70e-df11-4a72-a1c8-4508bcb6f05c" providerId="ADAL" clId="{3DC39DB1-B32E-49B3-816C-AC7E7C159F64}" dt="2022-08-18T17:13:21.767" v="74"/>
          <ac:spMkLst>
            <pc:docMk/>
            <pc:sldMk cId="2166078274" sldId="311"/>
            <ac:spMk id="8" creationId="{65EB0815-F97C-9EA0-C292-66927F40F046}"/>
          </ac:spMkLst>
        </pc:spChg>
      </pc:sldChg>
      <pc:sldChg chg="modSp mod">
        <pc:chgData name="Sheena Tandon" userId="9182d70e-df11-4a72-a1c8-4508bcb6f05c" providerId="ADAL" clId="{3DC39DB1-B32E-49B3-816C-AC7E7C159F64}" dt="2022-08-18T17:13:44.215" v="83" actId="20577"/>
        <pc:sldMkLst>
          <pc:docMk/>
          <pc:sldMk cId="447020567" sldId="312"/>
        </pc:sldMkLst>
        <pc:spChg chg="mod">
          <ac:chgData name="Sheena Tandon" userId="9182d70e-df11-4a72-a1c8-4508bcb6f05c" providerId="ADAL" clId="{3DC39DB1-B32E-49B3-816C-AC7E7C159F64}" dt="2022-08-18T17:13:44.215" v="83" actId="20577"/>
          <ac:spMkLst>
            <pc:docMk/>
            <pc:sldMk cId="447020567" sldId="312"/>
            <ac:spMk id="7" creationId="{FA5F94CA-9D08-F795-9E8A-3A0E2CDC4DEC}"/>
          </ac:spMkLst>
        </pc:spChg>
      </pc:sldChg>
      <pc:sldChg chg="modSp mod">
        <pc:chgData name="Sheena Tandon" userId="9182d70e-df11-4a72-a1c8-4508bcb6f05c" providerId="ADAL" clId="{3DC39DB1-B32E-49B3-816C-AC7E7C159F64}" dt="2022-08-18T17:09:54.262" v="3" actId="20577"/>
        <pc:sldMkLst>
          <pc:docMk/>
          <pc:sldMk cId="2079811463" sldId="388"/>
        </pc:sldMkLst>
        <pc:spChg chg="mod">
          <ac:chgData name="Sheena Tandon" userId="9182d70e-df11-4a72-a1c8-4508bcb6f05c" providerId="ADAL" clId="{3DC39DB1-B32E-49B3-816C-AC7E7C159F64}" dt="2022-08-18T17:09:54.262" v="3" actId="20577"/>
          <ac:spMkLst>
            <pc:docMk/>
            <pc:sldMk cId="2079811463" sldId="388"/>
            <ac:spMk id="7" creationId="{0456B145-D456-88D6-20A4-937B336BDDFA}"/>
          </ac:spMkLst>
        </pc:spChg>
      </pc:sldChg>
      <pc:sldChg chg="modSp mod">
        <pc:chgData name="Sheena Tandon" userId="9182d70e-df11-4a72-a1c8-4508bcb6f05c" providerId="ADAL" clId="{3DC39DB1-B32E-49B3-816C-AC7E7C159F64}" dt="2022-08-18T17:10:47.679" v="18" actId="20577"/>
        <pc:sldMkLst>
          <pc:docMk/>
          <pc:sldMk cId="1184988314" sldId="389"/>
        </pc:sldMkLst>
        <pc:spChg chg="mod">
          <ac:chgData name="Sheena Tandon" userId="9182d70e-df11-4a72-a1c8-4508bcb6f05c" providerId="ADAL" clId="{3DC39DB1-B32E-49B3-816C-AC7E7C159F64}" dt="2022-08-18T17:10:47.679" v="18" actId="20577"/>
          <ac:spMkLst>
            <pc:docMk/>
            <pc:sldMk cId="1184988314" sldId="389"/>
            <ac:spMk id="12" creationId="{1869D38C-1D31-CB37-4BEE-2F93EDC66322}"/>
          </ac:spMkLst>
        </pc:spChg>
      </pc:sldChg>
      <pc:sldChg chg="modSp mod">
        <pc:chgData name="Sheena Tandon" userId="9182d70e-df11-4a72-a1c8-4508bcb6f05c" providerId="ADAL" clId="{3DC39DB1-B32E-49B3-816C-AC7E7C159F64}" dt="2022-08-18T17:12:53.771" v="58"/>
        <pc:sldMkLst>
          <pc:docMk/>
          <pc:sldMk cId="2667447778" sldId="392"/>
        </pc:sldMkLst>
        <pc:spChg chg="mod">
          <ac:chgData name="Sheena Tandon" userId="9182d70e-df11-4a72-a1c8-4508bcb6f05c" providerId="ADAL" clId="{3DC39DB1-B32E-49B3-816C-AC7E7C159F64}" dt="2022-08-18T17:12:53.771" v="58"/>
          <ac:spMkLst>
            <pc:docMk/>
            <pc:sldMk cId="2667447778" sldId="392"/>
            <ac:spMk id="8" creationId="{E03613B7-6C8B-AC1F-3AD0-5FFD56FFACA7}"/>
          </ac:spMkLst>
        </pc:spChg>
      </pc:sldChg>
      <pc:sldChg chg="modSp mod">
        <pc:chgData name="Sheena Tandon" userId="9182d70e-df11-4a72-a1c8-4508bcb6f05c" providerId="ADAL" clId="{3DC39DB1-B32E-49B3-816C-AC7E7C159F64}" dt="2022-08-18T17:13:18.459" v="73"/>
        <pc:sldMkLst>
          <pc:docMk/>
          <pc:sldMk cId="1360420902" sldId="393"/>
        </pc:sldMkLst>
        <pc:spChg chg="mod">
          <ac:chgData name="Sheena Tandon" userId="9182d70e-df11-4a72-a1c8-4508bcb6f05c" providerId="ADAL" clId="{3DC39DB1-B32E-49B3-816C-AC7E7C159F64}" dt="2022-08-18T17:13:18.459" v="73"/>
          <ac:spMkLst>
            <pc:docMk/>
            <pc:sldMk cId="1360420902" sldId="393"/>
            <ac:spMk id="8" creationId="{CFC85B07-564E-36A5-C8C8-EED8D59280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7E7250-2D7D-45AC-8072-D4E9695CDA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D0E2D97-CBFA-421F-B4AE-0A02836376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C2C990-F35A-42CA-B857-B90BC9534D0A}" type="datetimeFigureOut">
              <a:rPr lang="en-GB" smtClean="0"/>
              <a:t>18/08/2022</a:t>
            </a:fld>
            <a:endParaRPr lang="en-GB"/>
          </a:p>
        </p:txBody>
      </p:sp>
      <p:sp>
        <p:nvSpPr>
          <p:cNvPr id="4" name="Footer Placeholder 3">
            <a:extLst>
              <a:ext uri="{FF2B5EF4-FFF2-40B4-BE49-F238E27FC236}">
                <a16:creationId xmlns:a16="http://schemas.microsoft.com/office/drawing/2014/main" id="{780257D2-A404-42B1-8323-72ECB5F4A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C43EA15-BB7F-4E03-AF12-77B4F0F73B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DA0B81-48F1-4132-AF51-B89CC78B8024}" type="slidenum">
              <a:rPr lang="en-GB" smtClean="0"/>
              <a:t>‹#›</a:t>
            </a:fld>
            <a:endParaRPr lang="en-GB"/>
          </a:p>
        </p:txBody>
      </p:sp>
    </p:spTree>
    <p:extLst>
      <p:ext uri="{BB962C8B-B14F-4D97-AF65-F5344CB8AC3E}">
        <p14:creationId xmlns:p14="http://schemas.microsoft.com/office/powerpoint/2010/main" val="579862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290DF-8F87-4728-8C6D-9192AF4ADE82}" type="datetimeFigureOut">
              <a:rPr lang="en-GB" smtClean="0"/>
              <a:t>18/08/2022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A69BC-0AAD-48DE-84F7-595760C57488}" type="slidenum">
              <a:rPr lang="en-GB" smtClean="0"/>
              <a:t>‹#›</a:t>
            </a:fld>
            <a:endParaRPr lang="en-GB"/>
          </a:p>
        </p:txBody>
      </p:sp>
    </p:spTree>
    <p:extLst>
      <p:ext uri="{BB962C8B-B14F-4D97-AF65-F5344CB8AC3E}">
        <p14:creationId xmlns:p14="http://schemas.microsoft.com/office/powerpoint/2010/main" val="186050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consultations/transposition-of-the-fourth-money-laundering-directiv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session on </a:t>
            </a:r>
            <a:r>
              <a:rPr lang="en-GB" b="1" dirty="0"/>
              <a:t>4MLD</a:t>
            </a:r>
            <a:r>
              <a:rPr lang="en-GB" dirty="0"/>
              <a:t>.</a:t>
            </a:r>
            <a:r>
              <a:rPr lang="en-GB" baseline="0" dirty="0"/>
              <a:t> Thank you for attending. </a:t>
            </a:r>
          </a:p>
          <a:p>
            <a:endParaRPr lang="en-GB" baseline="0" dirty="0"/>
          </a:p>
          <a:p>
            <a:r>
              <a:rPr lang="en-GB" dirty="0"/>
              <a:t>This session should take us around </a:t>
            </a:r>
            <a:r>
              <a:rPr lang="en-GB" b="1" dirty="0"/>
              <a:t>20 mins</a:t>
            </a:r>
            <a:r>
              <a:rPr lang="en-GB" dirty="0"/>
              <a:t>.</a:t>
            </a:r>
          </a:p>
        </p:txBody>
      </p:sp>
      <p:sp>
        <p:nvSpPr>
          <p:cNvPr id="4" name="Slide Number Placeholder 3"/>
          <p:cNvSpPr>
            <a:spLocks noGrp="1"/>
          </p:cNvSpPr>
          <p:nvPr>
            <p:ph type="sldNum" sz="quarter" idx="5"/>
          </p:nvPr>
        </p:nvSpPr>
        <p:spPr/>
        <p:txBody>
          <a:bodyPr/>
          <a:lstStyle/>
          <a:p>
            <a:fld id="{190A69BC-0AAD-48DE-84F7-595760C57488}" type="slidenum">
              <a:rPr lang="en-GB" smtClean="0"/>
              <a:t>1</a:t>
            </a:fld>
            <a:endParaRPr lang="en-GB"/>
          </a:p>
        </p:txBody>
      </p:sp>
    </p:spTree>
    <p:extLst>
      <p:ext uri="{BB962C8B-B14F-4D97-AF65-F5344CB8AC3E}">
        <p14:creationId xmlns:p14="http://schemas.microsoft.com/office/powerpoint/2010/main" val="181202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a:t>
            </a:r>
            <a:r>
              <a:rPr lang="en-GB" baseline="0" dirty="0"/>
              <a:t> spend a few minutes identifying what’s new with 4MLD.</a:t>
            </a:r>
          </a:p>
          <a:p>
            <a:endParaRPr lang="en-GB" baseline="0" dirty="0"/>
          </a:p>
          <a:p>
            <a:r>
              <a:rPr lang="en-GB" baseline="0" dirty="0"/>
              <a:t>[Allow delegates time to consider this, introducing ideas if required]</a:t>
            </a:r>
          </a:p>
          <a:p>
            <a:endParaRPr lang="en-GB" baseline="0" dirty="0"/>
          </a:p>
          <a:p>
            <a:r>
              <a:rPr lang="en-GB" baseline="0" dirty="0"/>
              <a:t>A number of new measures have been introduced with 4MLD, including:</a:t>
            </a:r>
          </a:p>
          <a:p>
            <a:endParaRPr lang="en-GB" baseline="0" dirty="0"/>
          </a:p>
          <a:p>
            <a:pPr marL="171450" indent="-171450">
              <a:buFont typeface="Arial" panose="020B0604020202020204" pitchFamily="34" charset="0"/>
              <a:buChar char="•"/>
            </a:pPr>
            <a:r>
              <a:rPr lang="en-GB" baseline="0" dirty="0"/>
              <a:t>Supranational Risk Assessment (</a:t>
            </a:r>
            <a:r>
              <a:rPr lang="en-GB" dirty="0"/>
              <a:t>the UK completed its first National Risk Assessment in Oct 2015)</a:t>
            </a:r>
            <a:endParaRPr lang="en-GB" baseline="0" dirty="0"/>
          </a:p>
          <a:p>
            <a:pPr marL="171450" indent="-171450">
              <a:buFont typeface="Arial" panose="020B0604020202020204" pitchFamily="34" charset="0"/>
              <a:buChar char="•"/>
            </a:pPr>
            <a:r>
              <a:rPr lang="en-GB" baseline="0" dirty="0"/>
              <a:t>Registers of Beneficial Owners (in the UK, the register of ‘persons with significant control’ or PSC which was introduced in April 2016)</a:t>
            </a:r>
          </a:p>
          <a:p>
            <a:pPr marL="171450" indent="-171450">
              <a:buFont typeface="Arial" panose="020B0604020202020204" pitchFamily="34" charset="0"/>
              <a:buChar char="•"/>
            </a:pPr>
            <a:r>
              <a:rPr lang="en-GB" baseline="0" dirty="0"/>
              <a:t>Extended scope – to cover all the gambling sector and also letting agencies (rather than just estate agents)</a:t>
            </a:r>
          </a:p>
          <a:p>
            <a:pPr marL="171450" indent="-171450">
              <a:buFont typeface="Arial" panose="020B0604020202020204" pitchFamily="34" charset="0"/>
              <a:buChar char="•"/>
            </a:pPr>
            <a:r>
              <a:rPr lang="en-GB" baseline="0" dirty="0"/>
              <a:t>Third-country equivalence regime – replacing the list of equivalent jurisdictions with a new list of high-risk non-EU jurisdictions with inadequate or deficient AML/CTF regimes (essentially a ‘blacklist’)</a:t>
            </a:r>
          </a:p>
          <a:p>
            <a:pPr marL="171450" indent="-171450">
              <a:buFont typeface="Arial" panose="020B0604020202020204" pitchFamily="34" charset="0"/>
              <a:buChar char="•"/>
            </a:pPr>
            <a:r>
              <a:rPr lang="en-GB" baseline="0" dirty="0"/>
              <a:t>Virtual currencies – there is a question mark over this.</a:t>
            </a:r>
          </a:p>
          <a:p>
            <a:pPr marL="171450" indent="-171450">
              <a:buFont typeface="Arial" panose="020B0604020202020204" pitchFamily="34" charset="0"/>
              <a:buChar char="•"/>
            </a:pPr>
            <a:endParaRPr lang="en-GB" baseline="0" dirty="0"/>
          </a:p>
          <a:p>
            <a:pPr lvl="0">
              <a:defRPr/>
            </a:pPr>
            <a:r>
              <a:rPr lang="en-GB" dirty="0"/>
              <a:t>Although virtual currencies (notably virtual currency exchange platforms and custodian wallet providers) have been excluded from 4MLD so far, the European Banking Authority asserts that a registration scheme would deter terrorist financing. The US regulator FINCEN has already fined </a:t>
            </a:r>
            <a:r>
              <a:rPr lang="en-GB" dirty="0" err="1"/>
              <a:t>RippleLabs</a:t>
            </a:r>
            <a:r>
              <a:rPr lang="en-GB" dirty="0"/>
              <a:t> $700,000 for failing to maintain an adequate anti-money laundering program.</a:t>
            </a:r>
          </a:p>
          <a:p>
            <a:pPr lvl="0">
              <a:defRPr/>
            </a:pPr>
            <a:endParaRPr lang="en-GB" dirty="0"/>
          </a:p>
          <a:p>
            <a:pPr lvl="0">
              <a:defRPr/>
            </a:pPr>
            <a:r>
              <a:rPr lang="en-GB" dirty="0"/>
              <a:t>However, 4MLD has </a:t>
            </a:r>
            <a:r>
              <a:rPr lang="en-GB" b="1" u="sng" dirty="0"/>
              <a:t>not </a:t>
            </a:r>
            <a:r>
              <a:rPr lang="en-GB" dirty="0"/>
              <a:t>relaxed the rules on PEPs or removed the gambling sector from its scope, as you’ll see next.</a:t>
            </a:r>
            <a:endParaRPr lang="en-US" dirty="0"/>
          </a:p>
          <a:p>
            <a:endParaRPr lang="en-GB" dirty="0"/>
          </a:p>
        </p:txBody>
      </p:sp>
      <p:sp>
        <p:nvSpPr>
          <p:cNvPr id="4" name="Slide Number Placeholder 3"/>
          <p:cNvSpPr>
            <a:spLocks noGrp="1"/>
          </p:cNvSpPr>
          <p:nvPr>
            <p:ph type="sldNum" sz="quarter" idx="5"/>
          </p:nvPr>
        </p:nvSpPr>
        <p:spPr/>
        <p:txBody>
          <a:bodyPr/>
          <a:lstStyle/>
          <a:p>
            <a:fld id="{9A92E4F6-3D4A-4BC0-B121-FD5D37D1D26C}" type="slidenum">
              <a:rPr lang="en-GB" smtClean="0"/>
              <a:t>10</a:t>
            </a:fld>
            <a:endParaRPr lang="en-GB"/>
          </a:p>
        </p:txBody>
      </p:sp>
    </p:spTree>
    <p:extLst>
      <p:ext uri="{BB962C8B-B14F-4D97-AF65-F5344CB8AC3E}">
        <p14:creationId xmlns:p14="http://schemas.microsoft.com/office/powerpoint/2010/main" val="2449205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4MLD also strengthens the existing regime to combat money laundering and terrorist financing.</a:t>
            </a:r>
          </a:p>
          <a:p>
            <a:pPr>
              <a:defRPr/>
            </a:pPr>
            <a:endParaRPr lang="en-GB" dirty="0"/>
          </a:p>
          <a:p>
            <a:pPr>
              <a:defRPr/>
            </a:pPr>
            <a:r>
              <a:rPr lang="en-GB" dirty="0"/>
              <a:t>Here are some of the changes that have been introduced as a result:</a:t>
            </a:r>
          </a:p>
          <a:p>
            <a:pPr>
              <a:defRPr/>
            </a:pPr>
            <a:endParaRPr lang="en-GB" dirty="0"/>
          </a:p>
          <a:p>
            <a:pPr marL="171450" indent="-171450">
              <a:buFont typeface="Arial" panose="020B0604020202020204" pitchFamily="34" charset="0"/>
              <a:buChar char="•"/>
            </a:pPr>
            <a:r>
              <a:rPr lang="en-GB" dirty="0"/>
              <a:t>Expanded definition of PEP – to include domestic as well as foreign public officials</a:t>
            </a:r>
          </a:p>
          <a:p>
            <a:pPr marL="171450" indent="-171450">
              <a:buFont typeface="Arial" panose="020B0604020202020204" pitchFamily="34" charset="0"/>
              <a:buChar char="•"/>
            </a:pPr>
            <a:r>
              <a:rPr lang="en-GB" dirty="0"/>
              <a:t>Expanded scope – to now cover all the gambling sector and letting agents (instead of just casinos and estate agents as in 3MLD)</a:t>
            </a:r>
          </a:p>
          <a:p>
            <a:pPr marL="171450" indent="-171450">
              <a:buFont typeface="Arial" panose="020B0604020202020204" pitchFamily="34" charset="0"/>
              <a:buChar char="•"/>
            </a:pPr>
            <a:r>
              <a:rPr lang="en-GB" dirty="0"/>
              <a:t>High-value traders and one-off cash transactions – the threshold has been reduced from EUR 15,000 to EUR 10,000 [appropriate due diligence must be carried out when dealing with cash transactions]</a:t>
            </a:r>
          </a:p>
        </p:txBody>
      </p:sp>
      <p:sp>
        <p:nvSpPr>
          <p:cNvPr id="4" name="Slide Number Placeholder 3"/>
          <p:cNvSpPr>
            <a:spLocks noGrp="1"/>
          </p:cNvSpPr>
          <p:nvPr>
            <p:ph type="sldNum" sz="quarter" idx="5"/>
          </p:nvPr>
        </p:nvSpPr>
        <p:spPr/>
        <p:txBody>
          <a:bodyPr/>
          <a:lstStyle/>
          <a:p>
            <a:fld id="{9A92E4F6-3D4A-4BC0-B121-FD5D37D1D26C}" type="slidenum">
              <a:rPr lang="en-GB" smtClean="0"/>
              <a:t>11</a:t>
            </a:fld>
            <a:endParaRPr lang="en-GB"/>
          </a:p>
        </p:txBody>
      </p:sp>
    </p:spTree>
    <p:extLst>
      <p:ext uri="{BB962C8B-B14F-4D97-AF65-F5344CB8AC3E}">
        <p14:creationId xmlns:p14="http://schemas.microsoft.com/office/powerpoint/2010/main" val="3188513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Other changes are as follows:</a:t>
            </a:r>
          </a:p>
          <a:p>
            <a:pPr>
              <a:defRPr/>
            </a:pPr>
            <a:endParaRPr lang="en-GB" dirty="0"/>
          </a:p>
          <a:p>
            <a:pPr marL="171450" indent="-171450">
              <a:buFont typeface="Arial" panose="020B0604020202020204" pitchFamily="34" charset="0"/>
              <a:buChar char="•"/>
            </a:pPr>
            <a:r>
              <a:rPr lang="en-GB" dirty="0"/>
              <a:t>For the first time in the EU, tax crimes are now included as predicate offences for money laundering (this isn’t new in the UK but it is in other jurisdictions)</a:t>
            </a:r>
          </a:p>
          <a:p>
            <a:pPr marL="171450" lvl="0" indent="-171450">
              <a:buFont typeface="Arial" panose="020B0604020202020204" pitchFamily="34" charset="0"/>
              <a:buChar char="•"/>
              <a:defRPr/>
            </a:pPr>
            <a:r>
              <a:rPr lang="en-GB" dirty="0"/>
              <a:t>Change in the correspondent banking definition – bringing it into line with FATF recommendations. When undertaking cross-border correspondent relationships with non-EEA respondent institutions (including cash management, international funds transfers, cheque clearing, foreign exchange services and securities transactions), enhanced due diligence is mandatory. </a:t>
            </a:r>
            <a:endParaRPr lang="en-US" dirty="0"/>
          </a:p>
          <a:p>
            <a:pPr marL="171450" indent="-171450">
              <a:buFont typeface="Arial" panose="020B0604020202020204" pitchFamily="34" charset="0"/>
              <a:buChar char="•"/>
            </a:pPr>
            <a:r>
              <a:rPr lang="en-GB" dirty="0"/>
              <a:t>For e-money issuers – simplified due diligence and deferred customer checks now only apply in limited cases</a:t>
            </a:r>
          </a:p>
          <a:p>
            <a:pPr marL="171450" indent="-171450">
              <a:buFont typeface="Arial" panose="020B0604020202020204" pitchFamily="34" charset="0"/>
              <a:buChar char="•"/>
            </a:pPr>
            <a:r>
              <a:rPr lang="en-GB" dirty="0"/>
              <a:t>Due diligence - while firms have more autonomy, they must be able to prove that the level of due diligence is proportionate and based on their risk assessment of the customer relationship</a:t>
            </a:r>
          </a:p>
        </p:txBody>
      </p:sp>
      <p:sp>
        <p:nvSpPr>
          <p:cNvPr id="4" name="Slide Number Placeholder 3"/>
          <p:cNvSpPr>
            <a:spLocks noGrp="1"/>
          </p:cNvSpPr>
          <p:nvPr>
            <p:ph type="sldNum" sz="quarter" idx="5"/>
          </p:nvPr>
        </p:nvSpPr>
        <p:spPr/>
        <p:txBody>
          <a:bodyPr/>
          <a:lstStyle/>
          <a:p>
            <a:fld id="{9A92E4F6-3D4A-4BC0-B121-FD5D37D1D26C}" type="slidenum">
              <a:rPr lang="en-GB" smtClean="0"/>
              <a:t>12</a:t>
            </a:fld>
            <a:endParaRPr lang="en-GB"/>
          </a:p>
        </p:txBody>
      </p:sp>
    </p:spTree>
    <p:extLst>
      <p:ext uri="{BB962C8B-B14F-4D97-AF65-F5344CB8AC3E}">
        <p14:creationId xmlns:p14="http://schemas.microsoft.com/office/powerpoint/2010/main" val="2606075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 look at this example and decide whether it is True or False.</a:t>
            </a:r>
          </a:p>
          <a:p>
            <a:endParaRPr lang="en-GB" dirty="0"/>
          </a:p>
          <a:p>
            <a:r>
              <a:rPr lang="en-GB" dirty="0"/>
              <a:t>[Allow for thinking time before</a:t>
            </a:r>
            <a:r>
              <a:rPr lang="en-GB" baseline="0" dirty="0"/>
              <a:t> clicking next]</a:t>
            </a:r>
            <a:endParaRPr lang="en-GB" dirty="0"/>
          </a:p>
          <a:p>
            <a:pPr>
              <a:defRPr/>
            </a:pPr>
            <a:endParaRPr lang="en-GB" dirty="0"/>
          </a:p>
          <a:p>
            <a:pPr>
              <a:defRPr/>
            </a:pPr>
            <a:r>
              <a:rPr lang="en-GB" dirty="0"/>
              <a:t>This is False. The correspondent banking definition has changed. We are required to consider what impact this will have on our relationships with other financial institutions. Enhanced due diligence is required for all non-EEA correspondent banking relationships. We must also obtain senior management approval before establishing correspondent relationships.</a:t>
            </a:r>
          </a:p>
        </p:txBody>
      </p:sp>
      <p:sp>
        <p:nvSpPr>
          <p:cNvPr id="4" name="Slide Number Placeholder 3"/>
          <p:cNvSpPr>
            <a:spLocks noGrp="1"/>
          </p:cNvSpPr>
          <p:nvPr>
            <p:ph type="sldNum" sz="quarter" idx="5"/>
          </p:nvPr>
        </p:nvSpPr>
        <p:spPr/>
        <p:txBody>
          <a:bodyPr/>
          <a:lstStyle/>
          <a:p>
            <a:fld id="{9A92E4F6-3D4A-4BC0-B121-FD5D37D1D26C}" type="slidenum">
              <a:rPr lang="en-GB" smtClean="0"/>
              <a:t>13</a:t>
            </a:fld>
            <a:endParaRPr lang="en-GB"/>
          </a:p>
        </p:txBody>
      </p:sp>
    </p:spTree>
    <p:extLst>
      <p:ext uri="{BB962C8B-B14F-4D97-AF65-F5344CB8AC3E}">
        <p14:creationId xmlns:p14="http://schemas.microsoft.com/office/powerpoint/2010/main" val="165890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 look at this example and decide whether it is True or False.</a:t>
            </a:r>
          </a:p>
          <a:p>
            <a:endParaRPr lang="en-GB" dirty="0"/>
          </a:p>
          <a:p>
            <a:r>
              <a:rPr lang="en-GB" dirty="0"/>
              <a:t>[Allow for thinking time before</a:t>
            </a:r>
            <a:r>
              <a:rPr lang="en-GB" baseline="0" dirty="0"/>
              <a:t> clicking next]</a:t>
            </a:r>
            <a:endParaRPr lang="en-GB" dirty="0"/>
          </a:p>
          <a:p>
            <a:pPr>
              <a:defRPr/>
            </a:pPr>
            <a:endParaRPr lang="en-GB" dirty="0"/>
          </a:p>
          <a:p>
            <a:pPr>
              <a:defRPr/>
            </a:pPr>
            <a:r>
              <a:rPr lang="en-GB" dirty="0"/>
              <a:t>This is False. The threshold has been reduced and we must now carry out appropriate due diligence on one-off cash transactions of €10,000 or more.</a:t>
            </a:r>
          </a:p>
        </p:txBody>
      </p:sp>
      <p:sp>
        <p:nvSpPr>
          <p:cNvPr id="4" name="Slide Number Placeholder 3"/>
          <p:cNvSpPr>
            <a:spLocks noGrp="1"/>
          </p:cNvSpPr>
          <p:nvPr>
            <p:ph type="sldNum" sz="quarter" idx="5"/>
          </p:nvPr>
        </p:nvSpPr>
        <p:spPr/>
        <p:txBody>
          <a:bodyPr/>
          <a:lstStyle/>
          <a:p>
            <a:fld id="{9A92E4F6-3D4A-4BC0-B121-FD5D37D1D26C}" type="slidenum">
              <a:rPr lang="en-GB" smtClean="0"/>
              <a:t>14</a:t>
            </a:fld>
            <a:endParaRPr lang="en-GB"/>
          </a:p>
        </p:txBody>
      </p:sp>
    </p:spTree>
    <p:extLst>
      <p:ext uri="{BB962C8B-B14F-4D97-AF65-F5344CB8AC3E}">
        <p14:creationId xmlns:p14="http://schemas.microsoft.com/office/powerpoint/2010/main" val="3775682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 look at this example and decide whether it is True or False.</a:t>
            </a:r>
          </a:p>
          <a:p>
            <a:endParaRPr lang="en-GB" dirty="0"/>
          </a:p>
          <a:p>
            <a:r>
              <a:rPr lang="en-GB" dirty="0"/>
              <a:t>[Allow for thinking time before</a:t>
            </a:r>
            <a:r>
              <a:rPr lang="en-GB" baseline="0" dirty="0"/>
              <a:t> clicking next]</a:t>
            </a:r>
            <a:endParaRPr lang="en-GB" dirty="0"/>
          </a:p>
          <a:p>
            <a:pPr>
              <a:defRPr/>
            </a:pPr>
            <a:endParaRPr lang="en-GB" dirty="0"/>
          </a:p>
          <a:p>
            <a:pPr>
              <a:defRPr/>
            </a:pPr>
            <a:r>
              <a:rPr lang="en-GB" dirty="0"/>
              <a:t>This is True. PEPs must still be treated as such for up to 12 months after they have left office.</a:t>
            </a:r>
          </a:p>
        </p:txBody>
      </p:sp>
      <p:sp>
        <p:nvSpPr>
          <p:cNvPr id="4" name="Slide Number Placeholder 3"/>
          <p:cNvSpPr>
            <a:spLocks noGrp="1"/>
          </p:cNvSpPr>
          <p:nvPr>
            <p:ph type="sldNum" sz="quarter" idx="5"/>
          </p:nvPr>
        </p:nvSpPr>
        <p:spPr/>
        <p:txBody>
          <a:bodyPr/>
          <a:lstStyle/>
          <a:p>
            <a:fld id="{9A92E4F6-3D4A-4BC0-B121-FD5D37D1D26C}" type="slidenum">
              <a:rPr lang="en-GB" smtClean="0"/>
              <a:t>15</a:t>
            </a:fld>
            <a:endParaRPr lang="en-GB"/>
          </a:p>
        </p:txBody>
      </p:sp>
    </p:spTree>
    <p:extLst>
      <p:ext uri="{BB962C8B-B14F-4D97-AF65-F5344CB8AC3E}">
        <p14:creationId xmlns:p14="http://schemas.microsoft.com/office/powerpoint/2010/main" val="2243165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 4MLD, firms face tougher penalties of up to 10% of total annual turnover or €5,000,000, with fines of up to €5,000,000 for individuals. </a:t>
            </a:r>
          </a:p>
          <a:p>
            <a:endParaRPr lang="en-GB" dirty="0"/>
          </a:p>
          <a:p>
            <a:r>
              <a:rPr lang="en-GB" dirty="0"/>
              <a:t>Cease and desist orders and publicly issued reprimands may also be issued, damaging the reputation of any firm who gets it wrong.</a:t>
            </a:r>
            <a:endParaRPr lang="en-US" dirty="0"/>
          </a:p>
        </p:txBody>
      </p:sp>
      <p:sp>
        <p:nvSpPr>
          <p:cNvPr id="4" name="Slide Number Placeholder 3"/>
          <p:cNvSpPr>
            <a:spLocks noGrp="1"/>
          </p:cNvSpPr>
          <p:nvPr>
            <p:ph type="sldNum" sz="quarter" idx="5"/>
          </p:nvPr>
        </p:nvSpPr>
        <p:spPr/>
        <p:txBody>
          <a:bodyPr/>
          <a:lstStyle/>
          <a:p>
            <a:fld id="{9A92E4F6-3D4A-4BC0-B121-FD5D37D1D26C}" type="slidenum">
              <a:rPr lang="en-GB" smtClean="0"/>
              <a:t>16</a:t>
            </a:fld>
            <a:endParaRPr lang="en-GB"/>
          </a:p>
        </p:txBody>
      </p:sp>
    </p:spTree>
    <p:extLst>
      <p:ext uri="{BB962C8B-B14F-4D97-AF65-F5344CB8AC3E}">
        <p14:creationId xmlns:p14="http://schemas.microsoft.com/office/powerpoint/2010/main" val="1943252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AML/CTF policy sets out our rules, processes and procedures designed to combat and protect us from money laundering and counter terrorist financing.</a:t>
            </a:r>
          </a:p>
          <a:p>
            <a:endParaRPr lang="en-GB" dirty="0"/>
          </a:p>
          <a:p>
            <a:r>
              <a:rPr lang="en-GB" dirty="0"/>
              <a:t>We are committed to fighting financial crime by: </a:t>
            </a:r>
          </a:p>
          <a:p>
            <a:endParaRPr lang="en-GB" dirty="0"/>
          </a:p>
          <a:p>
            <a:pPr marL="171450" indent="-171450">
              <a:buFont typeface="Arial" panose="020B0604020202020204" pitchFamily="34" charset="0"/>
              <a:buChar char="•"/>
            </a:pPr>
            <a:r>
              <a:rPr lang="en-GB" dirty="0"/>
              <a:t>Encouraging everyone to get involved and play their part</a:t>
            </a:r>
          </a:p>
          <a:p>
            <a:pPr marL="171450" indent="-171450">
              <a:buFont typeface="Arial" panose="020B0604020202020204" pitchFamily="34" charset="0"/>
              <a:buChar char="•"/>
            </a:pPr>
            <a:r>
              <a:rPr lang="en-GB" dirty="0"/>
              <a:t>Appointing people with specific responsibility for handling suspicious activity or transactions (MLRO)</a:t>
            </a:r>
          </a:p>
          <a:p>
            <a:pPr marL="171450" lvl="0" indent="-171450">
              <a:buFont typeface="Arial" panose="020B0604020202020204" pitchFamily="34" charset="0"/>
              <a:buChar char="•"/>
              <a:defRPr/>
            </a:pPr>
            <a:r>
              <a:rPr lang="en-GB" dirty="0"/>
              <a:t>Co-operating fully with regulators and law enforcement to tackle money laundering and terrorist financing</a:t>
            </a:r>
          </a:p>
          <a:p>
            <a:pPr marL="171450" indent="-171450">
              <a:buFont typeface="Arial" panose="020B0604020202020204" pitchFamily="34" charset="0"/>
              <a:buChar char="•"/>
            </a:pPr>
            <a:r>
              <a:rPr lang="en-GB" dirty="0"/>
              <a:t>Requiring everyone to read and implement our AML/CTF Policy</a:t>
            </a:r>
          </a:p>
        </p:txBody>
      </p:sp>
      <p:sp>
        <p:nvSpPr>
          <p:cNvPr id="4" name="Slide Number Placeholder 3"/>
          <p:cNvSpPr>
            <a:spLocks noGrp="1"/>
          </p:cNvSpPr>
          <p:nvPr>
            <p:ph type="sldNum" sz="quarter" idx="5"/>
          </p:nvPr>
        </p:nvSpPr>
        <p:spPr/>
        <p:txBody>
          <a:bodyPr/>
          <a:lstStyle/>
          <a:p>
            <a:fld id="{9A92E4F6-3D4A-4BC0-B121-FD5D37D1D26C}" type="slidenum">
              <a:rPr lang="en-GB" smtClean="0"/>
              <a:t>17</a:t>
            </a:fld>
            <a:endParaRPr lang="en-GB"/>
          </a:p>
        </p:txBody>
      </p:sp>
    </p:spTree>
    <p:extLst>
      <p:ext uri="{BB962C8B-B14F-4D97-AF65-F5344CB8AC3E}">
        <p14:creationId xmlns:p14="http://schemas.microsoft.com/office/powerpoint/2010/main" val="2558862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what you should do:</a:t>
            </a:r>
          </a:p>
          <a:p>
            <a:endParaRPr lang="en-GB" dirty="0"/>
          </a:p>
          <a:p>
            <a:pPr marL="171450" indent="-171450" fontAlgn="t">
              <a:buFont typeface="Arial" panose="020B0604020202020204" pitchFamily="34" charset="0"/>
              <a:buChar char="•"/>
            </a:pPr>
            <a:r>
              <a:rPr lang="en-GB" dirty="0"/>
              <a:t>Read our Company's AML/CTF Policy – make sure you understand the rules and why they're important</a:t>
            </a:r>
          </a:p>
          <a:p>
            <a:pPr marL="171450" lvl="0" indent="-171450">
              <a:buFont typeface="Arial" panose="020B0604020202020204" pitchFamily="34" charset="0"/>
              <a:buChar char="•"/>
            </a:pPr>
            <a:r>
              <a:rPr lang="en-GB" dirty="0"/>
              <a:t>Conduct appropriate risk-based due diligence</a:t>
            </a:r>
            <a:endParaRPr lang="en-US" dirty="0"/>
          </a:p>
          <a:p>
            <a:pPr marL="171450" lvl="0" indent="-171450">
              <a:buFont typeface="Arial" panose="020B0604020202020204" pitchFamily="34" charset="0"/>
              <a:buChar char="•"/>
            </a:pPr>
            <a:r>
              <a:rPr lang="en-GB" dirty="0"/>
              <a:t>Know how to spot 'red flags' - </a:t>
            </a:r>
            <a:r>
              <a:rPr lang="en-GB" dirty="0" err="1"/>
              <a:t>ie</a:t>
            </a:r>
            <a:r>
              <a:rPr lang="en-GB" dirty="0"/>
              <a:t> unusual or suspicious activity</a:t>
            </a:r>
          </a:p>
          <a:p>
            <a:pPr marL="171450" lvl="0" indent="-171450">
              <a:buFont typeface="Arial" panose="020B0604020202020204" pitchFamily="34" charset="0"/>
              <a:buChar char="•"/>
            </a:pPr>
            <a:r>
              <a:rPr lang="en-GB" dirty="0"/>
              <a:t>Make sure you know the name of your MLRO and how to contact them</a:t>
            </a:r>
          </a:p>
          <a:p>
            <a:pPr marL="171450" lvl="0" indent="-171450">
              <a:buFont typeface="Arial" panose="020B0604020202020204" pitchFamily="34" charset="0"/>
              <a:buChar char="•"/>
              <a:defRPr/>
            </a:pPr>
            <a:r>
              <a:rPr lang="en-GB" dirty="0"/>
              <a:t>Be aware of high-risk non-EU countries with deficient AML/CTF regimes (those on the 'blacklist') – take extra care with transactions involving people or entities based there</a:t>
            </a:r>
            <a:endParaRPr lang="en-US" dirty="0"/>
          </a:p>
          <a:p>
            <a:pPr marL="171450" lvl="0" indent="-171450">
              <a:buFont typeface="Arial" panose="020B0604020202020204" pitchFamily="34" charset="0"/>
              <a:buChar char="•"/>
            </a:pPr>
            <a:r>
              <a:rPr lang="en-GB" dirty="0"/>
              <a:t>Report any knowledge or suspicion of money laundering or terrorist financing immediately</a:t>
            </a:r>
          </a:p>
        </p:txBody>
      </p:sp>
      <p:sp>
        <p:nvSpPr>
          <p:cNvPr id="4" name="Slide Number Placeholder 3"/>
          <p:cNvSpPr>
            <a:spLocks noGrp="1"/>
          </p:cNvSpPr>
          <p:nvPr>
            <p:ph type="sldNum" sz="quarter" idx="5"/>
          </p:nvPr>
        </p:nvSpPr>
        <p:spPr/>
        <p:txBody>
          <a:bodyPr/>
          <a:lstStyle/>
          <a:p>
            <a:fld id="{9A92E4F6-3D4A-4BC0-B121-FD5D37D1D26C}" type="slidenum">
              <a:rPr lang="en-GB" smtClean="0"/>
              <a:t>18</a:t>
            </a:fld>
            <a:endParaRPr lang="en-GB"/>
          </a:p>
        </p:txBody>
      </p:sp>
    </p:spTree>
    <p:extLst>
      <p:ext uri="{BB962C8B-B14F-4D97-AF65-F5344CB8AC3E}">
        <p14:creationId xmlns:p14="http://schemas.microsoft.com/office/powerpoint/2010/main" val="2081935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a:t>
            </a:r>
          </a:p>
          <a:p>
            <a:endParaRPr lang="en-GB" dirty="0"/>
          </a:p>
          <a:p>
            <a:pPr marL="171450" indent="-171450">
              <a:buFont typeface="Arial" panose="020B0604020202020204" pitchFamily="34" charset="0"/>
              <a:buChar char="•"/>
            </a:pPr>
            <a:r>
              <a:rPr lang="en-GB" dirty="0"/>
              <a:t>Assume that another colleague, department or company has made the necessary due diligence checks</a:t>
            </a:r>
            <a:endParaRPr lang="en-US" dirty="0"/>
          </a:p>
          <a:p>
            <a:pPr marL="171450" indent="-171450">
              <a:buFont typeface="Arial" panose="020B0604020202020204" pitchFamily="34" charset="0"/>
              <a:buChar char="•"/>
            </a:pPr>
            <a:r>
              <a:rPr lang="en-GB" dirty="0"/>
              <a:t>Make payment transfers to people or entities in high risk non-EU countries without conducting enhanced due diligence</a:t>
            </a:r>
          </a:p>
          <a:p>
            <a:pPr marL="171450" indent="-171450">
              <a:buFont typeface="Arial" panose="020B0604020202020204" pitchFamily="34" charset="0"/>
              <a:buChar char="•"/>
            </a:pPr>
            <a:r>
              <a:rPr lang="en-GB" dirty="0"/>
              <a:t>Leave it for someone else to report concerns about suspicious customers or transactions</a:t>
            </a:r>
          </a:p>
          <a:p>
            <a:pPr marL="171450" indent="-171450">
              <a:buFont typeface="Arial" panose="020B0604020202020204" pitchFamily="34" charset="0"/>
              <a:buChar char="•"/>
            </a:pPr>
            <a:r>
              <a:rPr lang="en-GB" dirty="0"/>
              <a:t>Delay making reports or wait until you have gathered more evidence - the faster you make your report, the better</a:t>
            </a:r>
          </a:p>
          <a:p>
            <a:pPr marL="171450" indent="-171450">
              <a:buFont typeface="Arial" panose="020B0604020202020204" pitchFamily="34" charset="0"/>
              <a:buChar char="•"/>
            </a:pPr>
            <a:r>
              <a:rPr lang="en-GB" dirty="0"/>
              <a:t>Never bypass any of our controls to circumvent AML/CTF regulations or assist clients with this – you will be caught!</a:t>
            </a:r>
            <a:endParaRPr lang="en-US" dirty="0"/>
          </a:p>
          <a:p>
            <a:endParaRPr lang="en-GB" dirty="0"/>
          </a:p>
        </p:txBody>
      </p:sp>
      <p:sp>
        <p:nvSpPr>
          <p:cNvPr id="4" name="Slide Number Placeholder 3"/>
          <p:cNvSpPr>
            <a:spLocks noGrp="1"/>
          </p:cNvSpPr>
          <p:nvPr>
            <p:ph type="sldNum" sz="quarter" idx="5"/>
          </p:nvPr>
        </p:nvSpPr>
        <p:spPr/>
        <p:txBody>
          <a:bodyPr/>
          <a:lstStyle/>
          <a:p>
            <a:fld id="{9A92E4F6-3D4A-4BC0-B121-FD5D37D1D26C}" type="slidenum">
              <a:rPr lang="en-GB" smtClean="0"/>
              <a:t>19</a:t>
            </a:fld>
            <a:endParaRPr lang="en-GB"/>
          </a:p>
        </p:txBody>
      </p:sp>
    </p:spTree>
    <p:extLst>
      <p:ext uri="{BB962C8B-B14F-4D97-AF65-F5344CB8AC3E}">
        <p14:creationId xmlns:p14="http://schemas.microsoft.com/office/powerpoint/2010/main" val="116278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 this session</a:t>
            </a:r>
            <a:r>
              <a:rPr lang="en-GB" dirty="0"/>
              <a:t> we’ll look at:</a:t>
            </a:r>
          </a:p>
          <a:p>
            <a:endParaRPr lang="en-GB" dirty="0"/>
          </a:p>
          <a:p>
            <a:pPr marL="171450" indent="-171450">
              <a:buFont typeface="Arial" panose="020B0604020202020204" pitchFamily="34" charset="0"/>
              <a:buChar char="•"/>
            </a:pPr>
            <a:r>
              <a:rPr lang="en-GB" dirty="0"/>
              <a:t>What is 4MLD?</a:t>
            </a:r>
          </a:p>
          <a:p>
            <a:pPr marL="171450" indent="-171450">
              <a:buFont typeface="Arial" panose="020B0604020202020204" pitchFamily="34" charset="0"/>
              <a:buChar char="•"/>
            </a:pPr>
            <a:r>
              <a:rPr lang="en-GB" dirty="0"/>
              <a:t>What’s new and what’s changed under 4MLD?</a:t>
            </a:r>
          </a:p>
          <a:p>
            <a:pPr marL="171450" indent="-171450">
              <a:buFont typeface="Arial" panose="020B0604020202020204" pitchFamily="34" charset="0"/>
              <a:buChar char="•"/>
            </a:pPr>
            <a:r>
              <a:rPr lang="en-GB" dirty="0"/>
              <a:t>Your responsibilities</a:t>
            </a:r>
          </a:p>
          <a:p>
            <a:pPr marL="171450" indent="-171450">
              <a:buFont typeface="Arial" panose="020B0604020202020204" pitchFamily="34" charset="0"/>
              <a:buChar char="•"/>
            </a:pPr>
            <a:r>
              <a:rPr lang="en-GB" dirty="0"/>
              <a:t>What we should do to get ready</a:t>
            </a:r>
          </a:p>
          <a:p>
            <a:pPr marL="171450" indent="-171450">
              <a:buFont typeface="Arial" panose="020B0604020202020204" pitchFamily="34" charset="0"/>
              <a:buChar char="•"/>
            </a:pPr>
            <a:r>
              <a:rPr lang="en-GB" dirty="0"/>
              <a:t>Our company’s AML/CTF policy</a:t>
            </a:r>
          </a:p>
        </p:txBody>
      </p:sp>
      <p:sp>
        <p:nvSpPr>
          <p:cNvPr id="4" name="Slide Number Placeholder 3"/>
          <p:cNvSpPr>
            <a:spLocks noGrp="1"/>
          </p:cNvSpPr>
          <p:nvPr>
            <p:ph type="sldNum" sz="quarter" idx="5"/>
          </p:nvPr>
        </p:nvSpPr>
        <p:spPr/>
        <p:txBody>
          <a:bodyPr/>
          <a:lstStyle/>
          <a:p>
            <a:fld id="{9A92E4F6-3D4A-4BC0-B121-FD5D37D1D26C}" type="slidenum">
              <a:rPr lang="en-GB" smtClean="0"/>
              <a:t>2</a:t>
            </a:fld>
            <a:endParaRPr lang="en-GB"/>
          </a:p>
        </p:txBody>
      </p:sp>
    </p:spTree>
    <p:extLst>
      <p:ext uri="{BB962C8B-B14F-4D97-AF65-F5344CB8AC3E}">
        <p14:creationId xmlns:p14="http://schemas.microsoft.com/office/powerpoint/2010/main" val="4280223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of the preparations you should make for 4MLD:</a:t>
            </a:r>
          </a:p>
          <a:p>
            <a:endParaRPr lang="en-GB" dirty="0"/>
          </a:p>
          <a:p>
            <a:pPr marL="171450" indent="-171450">
              <a:buFont typeface="Arial" panose="020B0604020202020204" pitchFamily="34" charset="0"/>
              <a:buChar char="•"/>
            </a:pPr>
            <a:r>
              <a:rPr lang="en-GB" dirty="0"/>
              <a:t>Awareness, training and information – is everybody ready? Are they aware of the Directive and its likely impact? Are senior managers aware?</a:t>
            </a:r>
          </a:p>
          <a:p>
            <a:pPr marL="171450" indent="-171450">
              <a:buFont typeface="Arial" panose="020B0604020202020204" pitchFamily="34" charset="0"/>
              <a:buChar char="•"/>
            </a:pPr>
            <a:r>
              <a:rPr lang="en-GB" dirty="0"/>
              <a:t>Reviewing our current AML/CTF regime - is it fit for purpose? When did we last update our AML/CTF risk assessments, policies and procedures? Has our risk profile and exposure changed? Do we need to review and update our country risk assessment models and our customer risk assessment models? Are we able to identify domestic PEPs and should we update our existing risk controls and processes for this group?</a:t>
            </a:r>
          </a:p>
          <a:p>
            <a:pPr marL="171450" indent="-171450">
              <a:buFont typeface="Arial" panose="020B0604020202020204" pitchFamily="34" charset="0"/>
              <a:buChar char="•"/>
            </a:pPr>
            <a:r>
              <a:rPr lang="en-GB" dirty="0"/>
              <a:t>Correspondent banking relationships – how will this impact on our relationships with other FIs? For example:</a:t>
            </a:r>
          </a:p>
          <a:p>
            <a:pPr marL="628650" lvl="1" indent="-171450">
              <a:buFont typeface="Arial" panose="020B0604020202020204" pitchFamily="34" charset="0"/>
              <a:buChar char="•"/>
            </a:pPr>
            <a:r>
              <a:rPr lang="en-GB" dirty="0"/>
              <a:t>What enhanced due diligence is required?</a:t>
            </a:r>
          </a:p>
          <a:p>
            <a:pPr marL="628650" lvl="1" indent="-171450">
              <a:buFont typeface="Arial" panose="020B0604020202020204" pitchFamily="34" charset="0"/>
              <a:buChar char="•"/>
            </a:pPr>
            <a:r>
              <a:rPr lang="en-GB" dirty="0"/>
              <a:t>What information do we seek to assess the quality of supervision and their reputation?</a:t>
            </a:r>
          </a:p>
          <a:p>
            <a:pPr marL="628650" lvl="1" indent="-171450">
              <a:buFont typeface="Arial" panose="020B0604020202020204" pitchFamily="34" charset="0"/>
              <a:buChar char="•"/>
            </a:pPr>
            <a:r>
              <a:rPr lang="en-GB" dirty="0"/>
              <a:t>How do we assess the respondent's AML/CTF controls?</a:t>
            </a:r>
          </a:p>
          <a:p>
            <a:pPr marL="628650" lvl="1" indent="-171450">
              <a:buFont typeface="Arial" panose="020B0604020202020204" pitchFamily="34" charset="0"/>
              <a:buChar char="•"/>
            </a:pPr>
            <a:r>
              <a:rPr lang="en-GB" dirty="0"/>
              <a:t>Do we obtain senior management approval before establishing correspondent relationships?</a:t>
            </a:r>
          </a:p>
          <a:p>
            <a:pPr marL="628650" lvl="1" indent="-171450">
              <a:buFont typeface="Arial" panose="020B0604020202020204" pitchFamily="34" charset="0"/>
              <a:buChar char="•"/>
            </a:pPr>
            <a:r>
              <a:rPr lang="en-GB" dirty="0"/>
              <a:t>How are our respective responsibilities documented?</a:t>
            </a:r>
          </a:p>
          <a:p>
            <a:pPr marL="628650" lvl="1" indent="-171450">
              <a:buFont typeface="Arial" panose="020B0604020202020204" pitchFamily="34" charset="0"/>
              <a:buChar char="•"/>
            </a:pPr>
            <a:r>
              <a:rPr lang="en-GB" dirty="0"/>
              <a:t>How can we be satisfied that adequate CDD has been performed on customers in relation to payable-through accounts?</a:t>
            </a:r>
          </a:p>
          <a:p>
            <a:pPr marL="171450" lvl="0" indent="-171450">
              <a:buFont typeface="Arial" panose="020B0604020202020204" pitchFamily="34" charset="0"/>
              <a:buChar char="•"/>
            </a:pPr>
            <a:r>
              <a:rPr lang="en-GB" dirty="0"/>
              <a:t>What do we need to do to make our approach more risk-based? What decisions do we make about due diligence and do we need to update them? What policy and procedural changes should we make to get it right? (Remember the fines are tougher under 4MLD – up to 10% of turnover or €5,000,000)</a:t>
            </a:r>
          </a:p>
          <a:p>
            <a:pPr marL="171450" lvl="0" indent="-171450">
              <a:buFont typeface="Arial" panose="020B0604020202020204" pitchFamily="34" charset="0"/>
              <a:buChar char="•"/>
            </a:pPr>
            <a:r>
              <a:rPr lang="en-GB" dirty="0"/>
              <a:t>Resources - what other resources (people, time, funding) are required to see through the changes, and who else in the business (compliance, operational staff) should be alerted? Do we need to arrange additional training for them?</a:t>
            </a:r>
          </a:p>
          <a:p>
            <a:pPr marL="171450" lvl="0" indent="-171450">
              <a:buFont typeface="Arial" panose="020B0604020202020204" pitchFamily="34" charset="0"/>
              <a:buChar char="•"/>
            </a:pPr>
            <a:r>
              <a:rPr lang="en-GB" dirty="0"/>
              <a:t>Monitoring and review – finally, you should plan to carry out reviews to ensure that any policy or process changes have been implemented fully and are working as you envisaged; reach out to industry bodies and interested parties to identify best practice and benchmark progress (the results of the UK Government's consultation might be a useful starting point – available at </a:t>
            </a:r>
            <a:r>
              <a:rPr lang="en-GB" u="sng" dirty="0">
                <a:hlinkClick r:id="rId3"/>
              </a:rPr>
              <a:t>https://www.gov.uk/government/consultations/transposition-of-the-fourth-money-laundering-directive</a:t>
            </a:r>
            <a:r>
              <a:rPr lang="en-GB" dirty="0"/>
              <a:t>&gt;); look for improvements to existing practice</a:t>
            </a:r>
          </a:p>
          <a:p>
            <a:endParaRPr lang="en-GB" dirty="0"/>
          </a:p>
        </p:txBody>
      </p:sp>
      <p:sp>
        <p:nvSpPr>
          <p:cNvPr id="4" name="Slide Number Placeholder 3"/>
          <p:cNvSpPr>
            <a:spLocks noGrp="1"/>
          </p:cNvSpPr>
          <p:nvPr>
            <p:ph type="sldNum" sz="quarter" idx="5"/>
          </p:nvPr>
        </p:nvSpPr>
        <p:spPr/>
        <p:txBody>
          <a:bodyPr/>
          <a:lstStyle/>
          <a:p>
            <a:fld id="{9A92E4F6-3D4A-4BC0-B121-FD5D37D1D26C}" type="slidenum">
              <a:rPr lang="en-GB" smtClean="0"/>
              <a:t>20</a:t>
            </a:fld>
            <a:endParaRPr lang="en-GB"/>
          </a:p>
        </p:txBody>
      </p:sp>
    </p:spTree>
    <p:extLst>
      <p:ext uri="{BB962C8B-B14F-4D97-AF65-F5344CB8AC3E}">
        <p14:creationId xmlns:p14="http://schemas.microsoft.com/office/powerpoint/2010/main" val="1375974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a:t>
            </a:r>
          </a:p>
          <a:p>
            <a:endParaRPr lang="en-GB" dirty="0"/>
          </a:p>
          <a:p>
            <a:r>
              <a:rPr lang="en-GB" dirty="0"/>
              <a:t>Split delegates into groups, arranged by business unit, department, functions, as required</a:t>
            </a:r>
          </a:p>
          <a:p>
            <a:endParaRPr lang="en-GB" dirty="0"/>
          </a:p>
          <a:p>
            <a:r>
              <a:rPr lang="en-GB" dirty="0"/>
              <a:t>[Discuss or begin planning first steps in implementing 4MLD. Use the time to discuss specific implications of 4MLD on your business area.]</a:t>
            </a:r>
          </a:p>
          <a:p>
            <a:endParaRPr lang="en-GB" dirty="0"/>
          </a:p>
          <a:p>
            <a:r>
              <a:rPr lang="en-GB" dirty="0"/>
              <a:t>[Allow 15 mins]</a:t>
            </a:r>
            <a:endParaRPr lang="en-US" dirty="0"/>
          </a:p>
        </p:txBody>
      </p:sp>
      <p:sp>
        <p:nvSpPr>
          <p:cNvPr id="4" name="Slide Number Placeholder 3"/>
          <p:cNvSpPr>
            <a:spLocks noGrp="1"/>
          </p:cNvSpPr>
          <p:nvPr>
            <p:ph type="sldNum" sz="quarter" idx="5"/>
          </p:nvPr>
        </p:nvSpPr>
        <p:spPr/>
        <p:txBody>
          <a:bodyPr/>
          <a:lstStyle/>
          <a:p>
            <a:fld id="{9A92E4F6-3D4A-4BC0-B121-FD5D37D1D26C}" type="slidenum">
              <a:rPr lang="en-GB" smtClean="0"/>
              <a:t>21</a:t>
            </a:fld>
            <a:endParaRPr lang="en-GB"/>
          </a:p>
        </p:txBody>
      </p:sp>
    </p:spTree>
    <p:extLst>
      <p:ext uri="{BB962C8B-B14F-4D97-AF65-F5344CB8AC3E}">
        <p14:creationId xmlns:p14="http://schemas.microsoft.com/office/powerpoint/2010/main" val="1004645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23</a:t>
            </a:fld>
            <a:endParaRPr lang="en-GB"/>
          </a:p>
        </p:txBody>
      </p:sp>
    </p:spTree>
    <p:extLst>
      <p:ext uri="{BB962C8B-B14F-4D97-AF65-F5344CB8AC3E}">
        <p14:creationId xmlns:p14="http://schemas.microsoft.com/office/powerpoint/2010/main" val="1067203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24</a:t>
            </a:fld>
            <a:endParaRPr lang="en-GB"/>
          </a:p>
        </p:txBody>
      </p:sp>
    </p:spTree>
    <p:extLst>
      <p:ext uri="{BB962C8B-B14F-4D97-AF65-F5344CB8AC3E}">
        <p14:creationId xmlns:p14="http://schemas.microsoft.com/office/powerpoint/2010/main" val="240410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delegates]</a:t>
            </a:r>
          </a:p>
          <a:p>
            <a:r>
              <a:rPr lang="en-GB" b="1" dirty="0"/>
              <a:t>What is 4MLD?</a:t>
            </a:r>
          </a:p>
          <a:p>
            <a:endParaRPr lang="en-GB" dirty="0"/>
          </a:p>
          <a:p>
            <a:r>
              <a:rPr lang="en-GB" dirty="0"/>
              <a:t>[Canvass opinion and lead a brief discussion first.]</a:t>
            </a:r>
            <a:endParaRPr lang="en-GB" baseline="0" dirty="0"/>
          </a:p>
          <a:p>
            <a:endParaRPr lang="en-GB" dirty="0"/>
          </a:p>
          <a:p>
            <a:r>
              <a:rPr lang="en-GB" dirty="0"/>
              <a:t>The Fourth Money Laundering Directive (4MLD) was introduced:</a:t>
            </a:r>
          </a:p>
          <a:p>
            <a:endParaRPr lang="en-GB" dirty="0"/>
          </a:p>
          <a:p>
            <a:pPr>
              <a:buAutoNum type="arabicPeriod"/>
            </a:pPr>
            <a:r>
              <a:rPr lang="en-GB" dirty="0"/>
              <a:t>… to increase transparency </a:t>
            </a:r>
          </a:p>
          <a:p>
            <a:pPr>
              <a:buAutoNum type="arabicPeriod"/>
            </a:pPr>
            <a:r>
              <a:rPr lang="en-GB" dirty="0"/>
              <a:t>… to incorporate the new FATF recommendations</a:t>
            </a:r>
          </a:p>
          <a:p>
            <a:pPr>
              <a:buAutoNum type="arabicPeriod"/>
            </a:pPr>
            <a:r>
              <a:rPr lang="en-GB" dirty="0"/>
              <a:t>… to deliver a more robust risk-based approach to combatting money laundering and terrorist financing…</a:t>
            </a:r>
          </a:p>
          <a:p>
            <a:endParaRPr lang="en-GB" dirty="0"/>
          </a:p>
          <a:p>
            <a:endParaRPr lang="en-GB" dirty="0"/>
          </a:p>
          <a:p>
            <a:r>
              <a:rPr lang="en-GB" dirty="0"/>
              <a:t>[Optional – Give some of the background using the following information]</a:t>
            </a:r>
          </a:p>
          <a:p>
            <a:r>
              <a:rPr lang="en-GB" dirty="0"/>
              <a:t>The Fourth Money Laundering Directive (4MLD) was introduced in the wake of terrorist attacks across the EU and the leaking of the ‘Panama Papers’ (from the law firm </a:t>
            </a:r>
            <a:r>
              <a:rPr lang="en-US" dirty="0" err="1"/>
              <a:t>Mossack</a:t>
            </a:r>
            <a:r>
              <a:rPr lang="en-US" dirty="0"/>
              <a:t> Fonseca, which exposed the extent to which individuals were concealing wealth in offshore structure), after which the FCA launched a crackdown on money laundering. </a:t>
            </a:r>
            <a:endParaRPr lang="en-GB" dirty="0"/>
          </a:p>
        </p:txBody>
      </p:sp>
      <p:sp>
        <p:nvSpPr>
          <p:cNvPr id="4" name="Slide Number Placeholder 3"/>
          <p:cNvSpPr>
            <a:spLocks noGrp="1"/>
          </p:cNvSpPr>
          <p:nvPr>
            <p:ph type="sldNum" sz="quarter" idx="5"/>
          </p:nvPr>
        </p:nvSpPr>
        <p:spPr/>
        <p:txBody>
          <a:bodyPr/>
          <a:lstStyle/>
          <a:p>
            <a:fld id="{9A92E4F6-3D4A-4BC0-B121-FD5D37D1D26C}" type="slidenum">
              <a:rPr lang="en-GB" smtClean="0"/>
              <a:t>3</a:t>
            </a:fld>
            <a:endParaRPr lang="en-GB"/>
          </a:p>
        </p:txBody>
      </p:sp>
    </p:spTree>
    <p:extLst>
      <p:ext uri="{BB962C8B-B14F-4D97-AF65-F5344CB8AC3E}">
        <p14:creationId xmlns:p14="http://schemas.microsoft.com/office/powerpoint/2010/main" val="73235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is money laundering?</a:t>
            </a:r>
          </a:p>
          <a:p>
            <a:endParaRPr lang="en-GB" dirty="0"/>
          </a:p>
          <a:p>
            <a:r>
              <a:rPr lang="en-GB" dirty="0"/>
              <a:t>It is the process by which criminals attempt to conceal the identity, source or destination of illicit funds.</a:t>
            </a:r>
          </a:p>
          <a:p>
            <a:endParaRPr lang="en-GB" dirty="0"/>
          </a:p>
          <a:p>
            <a:r>
              <a:rPr lang="en-GB" dirty="0"/>
              <a:t>Or, to put it another way, it’s the process of cleaning money derived from a criminal offence that has already been committed (cleaning dirty money).</a:t>
            </a:r>
          </a:p>
          <a:p>
            <a:endParaRPr lang="en-GB" dirty="0"/>
          </a:p>
          <a:p>
            <a:r>
              <a:rPr lang="en-GB" dirty="0"/>
              <a:t>[Brainstorm ideas of how this is done to assess understanding.]</a:t>
            </a:r>
          </a:p>
          <a:p>
            <a:endParaRPr lang="en-GB" dirty="0"/>
          </a:p>
          <a:p>
            <a:r>
              <a:rPr lang="en-GB" dirty="0"/>
              <a:t>There are 3 steps involved:</a:t>
            </a:r>
          </a:p>
          <a:p>
            <a:endParaRPr lang="en-GB" dirty="0"/>
          </a:p>
          <a:p>
            <a:pPr marL="228600" indent="-228600">
              <a:buAutoNum type="arabicPeriod"/>
            </a:pPr>
            <a:r>
              <a:rPr lang="en-GB" dirty="0"/>
              <a:t>Placement</a:t>
            </a:r>
          </a:p>
          <a:p>
            <a:pPr marL="228600" indent="-228600">
              <a:buAutoNum type="arabicPeriod"/>
            </a:pPr>
            <a:r>
              <a:rPr lang="en-GB" dirty="0"/>
              <a:t>Layering</a:t>
            </a:r>
          </a:p>
          <a:p>
            <a:pPr marL="228600" indent="-228600">
              <a:buAutoNum type="arabicPeriod"/>
            </a:pPr>
            <a:r>
              <a:rPr lang="en-GB" dirty="0"/>
              <a:t>Integration</a:t>
            </a:r>
          </a:p>
        </p:txBody>
      </p:sp>
      <p:sp>
        <p:nvSpPr>
          <p:cNvPr id="4" name="Slide Number Placeholder 3"/>
          <p:cNvSpPr>
            <a:spLocks noGrp="1"/>
          </p:cNvSpPr>
          <p:nvPr>
            <p:ph type="sldNum" sz="quarter" idx="5"/>
          </p:nvPr>
        </p:nvSpPr>
        <p:spPr/>
        <p:txBody>
          <a:bodyPr/>
          <a:lstStyle/>
          <a:p>
            <a:fld id="{9A92E4F6-3D4A-4BC0-B121-FD5D37D1D26C}" type="slidenum">
              <a:rPr lang="en-GB" smtClean="0"/>
              <a:t>4</a:t>
            </a:fld>
            <a:endParaRPr lang="en-GB"/>
          </a:p>
        </p:txBody>
      </p:sp>
    </p:spTree>
    <p:extLst>
      <p:ext uri="{BB962C8B-B14F-4D97-AF65-F5344CB8AC3E}">
        <p14:creationId xmlns:p14="http://schemas.microsoft.com/office/powerpoint/2010/main" val="19160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four categories of money laundering defined under 4MLD:</a:t>
            </a:r>
          </a:p>
          <a:p>
            <a:endParaRPr lang="en-GB" dirty="0"/>
          </a:p>
          <a:p>
            <a:pPr marL="228600" indent="-228600">
              <a:buAutoNum type="arabicPeriod"/>
            </a:pPr>
            <a:r>
              <a:rPr lang="en-GB" dirty="0"/>
              <a:t>Converting or transferring property, knowing that it's derived from criminal activity or from participating in criminal activity, to conceal or disguise the illicit origin of the property or of assisting any person who is involved in the commission of criminal activity to evade the legal consequences of their actions</a:t>
            </a:r>
          </a:p>
          <a:p>
            <a:pPr marL="228600" lvl="0" indent="-228600">
              <a:buFontTx/>
              <a:buAutoNum type="arabicPeriod"/>
              <a:defRPr/>
            </a:pPr>
            <a:r>
              <a:rPr lang="en-GB" dirty="0"/>
              <a:t>Concealing or disguising the true nature, source, location, disposition, movement, rights with respect to, or ownership, of property knowing that such property is derived from criminal activity or from participating in criminal activity</a:t>
            </a:r>
            <a:endParaRPr lang="en-US" dirty="0"/>
          </a:p>
          <a:p>
            <a:pPr marL="228600" indent="-228600">
              <a:buAutoNum type="arabicPeriod"/>
            </a:pPr>
            <a:r>
              <a:rPr lang="en-GB" dirty="0"/>
              <a:t>Acquiring, possessing or using property, knowing (at the time of receipt) that the property was derived from criminal activity or from participating in criminal activity</a:t>
            </a:r>
          </a:p>
          <a:p>
            <a:pPr marL="228600" indent="-228600">
              <a:buAutoNum type="arabicPeriod"/>
            </a:pPr>
            <a:r>
              <a:rPr lang="en-GB" dirty="0"/>
              <a:t>Participating in, association to commit, attempting to commit and aiding, abetting, facilitating and counselling the commission of any of the actions referred to above</a:t>
            </a:r>
          </a:p>
        </p:txBody>
      </p:sp>
      <p:sp>
        <p:nvSpPr>
          <p:cNvPr id="4" name="Slide Number Placeholder 3"/>
          <p:cNvSpPr>
            <a:spLocks noGrp="1"/>
          </p:cNvSpPr>
          <p:nvPr>
            <p:ph type="sldNum" sz="quarter" idx="5"/>
          </p:nvPr>
        </p:nvSpPr>
        <p:spPr/>
        <p:txBody>
          <a:bodyPr/>
          <a:lstStyle/>
          <a:p>
            <a:fld id="{9A92E4F6-3D4A-4BC0-B121-FD5D37D1D26C}" type="slidenum">
              <a:rPr lang="en-GB" smtClean="0"/>
              <a:t>5</a:t>
            </a:fld>
            <a:endParaRPr lang="en-GB"/>
          </a:p>
        </p:txBody>
      </p:sp>
    </p:spTree>
    <p:extLst>
      <p:ext uri="{BB962C8B-B14F-4D97-AF65-F5344CB8AC3E}">
        <p14:creationId xmlns:p14="http://schemas.microsoft.com/office/powerpoint/2010/main" val="4200371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money laundering is the process of cleaning money derived from a criminal offence that has already been committed, terrorist financing is where money is raised for an offence that has yet to be committed.</a:t>
            </a:r>
          </a:p>
          <a:p>
            <a:endParaRPr lang="en-US" dirty="0"/>
          </a:p>
          <a:p>
            <a:r>
              <a:rPr lang="en-GB" dirty="0"/>
              <a:t>Terrorist financing can be very difficult to identify, as it can be funded from legitimate (or apparently legitimate) sources, including:</a:t>
            </a:r>
          </a:p>
          <a:p>
            <a:endParaRPr lang="en-GB" dirty="0"/>
          </a:p>
          <a:p>
            <a:pPr marL="171450" indent="-171450">
              <a:buFont typeface="Arial" panose="020B0604020202020204" pitchFamily="34" charset="0"/>
              <a:buChar char="•"/>
            </a:pPr>
            <a:r>
              <a:rPr lang="en-GB" dirty="0"/>
              <a:t>Wealthy individuals</a:t>
            </a:r>
          </a:p>
          <a:p>
            <a:pPr marL="171450" indent="-171450">
              <a:buFont typeface="Arial" panose="020B0604020202020204" pitchFamily="34" charset="0"/>
              <a:buChar char="•"/>
            </a:pPr>
            <a:r>
              <a:rPr lang="en-GB" dirty="0"/>
              <a:t>Commercial enterprises</a:t>
            </a:r>
          </a:p>
          <a:p>
            <a:pPr marL="171450" lvl="0" indent="-171450">
              <a:buFont typeface="Arial" panose="020B0604020202020204" pitchFamily="34" charset="0"/>
              <a:buChar char="•"/>
              <a:defRPr/>
            </a:pPr>
            <a:r>
              <a:rPr lang="en-GB" dirty="0"/>
              <a:t>Charities and religious organisations</a:t>
            </a:r>
          </a:p>
          <a:p>
            <a:pPr marL="171450" lvl="0" indent="-171450">
              <a:buFont typeface="Arial" panose="020B0604020202020204" pitchFamily="34" charset="0"/>
              <a:buChar char="•"/>
              <a:defRPr/>
            </a:pPr>
            <a:r>
              <a:rPr lang="en-GB" dirty="0"/>
              <a:t>State sponsors</a:t>
            </a:r>
          </a:p>
        </p:txBody>
      </p:sp>
      <p:sp>
        <p:nvSpPr>
          <p:cNvPr id="4" name="Slide Number Placeholder 3"/>
          <p:cNvSpPr>
            <a:spLocks noGrp="1"/>
          </p:cNvSpPr>
          <p:nvPr>
            <p:ph type="sldNum" sz="quarter" idx="5"/>
          </p:nvPr>
        </p:nvSpPr>
        <p:spPr/>
        <p:txBody>
          <a:bodyPr/>
          <a:lstStyle/>
          <a:p>
            <a:fld id="{9A92E4F6-3D4A-4BC0-B121-FD5D37D1D26C}" type="slidenum">
              <a:rPr lang="en-GB" smtClean="0"/>
              <a:t>6</a:t>
            </a:fld>
            <a:endParaRPr lang="en-GB"/>
          </a:p>
        </p:txBody>
      </p:sp>
    </p:spTree>
    <p:extLst>
      <p:ext uri="{BB962C8B-B14F-4D97-AF65-F5344CB8AC3E}">
        <p14:creationId xmlns:p14="http://schemas.microsoft.com/office/powerpoint/2010/main" val="200248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 look at this example and decide whether the statement is true or not.</a:t>
            </a:r>
          </a:p>
          <a:p>
            <a:endParaRPr lang="en-GB" dirty="0"/>
          </a:p>
          <a:p>
            <a:r>
              <a:rPr lang="en-GB" dirty="0"/>
              <a:t>[Allow for thinking time before</a:t>
            </a:r>
            <a:r>
              <a:rPr lang="en-GB" baseline="0" dirty="0"/>
              <a:t> clicking next]</a:t>
            </a:r>
            <a:endParaRPr lang="en-GB" dirty="0"/>
          </a:p>
          <a:p>
            <a:pPr>
              <a:defRPr/>
            </a:pPr>
            <a:endParaRPr lang="en-GB" dirty="0"/>
          </a:p>
          <a:p>
            <a:pPr>
              <a:defRPr/>
            </a:pPr>
            <a:r>
              <a:rPr lang="en-GB" dirty="0"/>
              <a:t>Many money laundering schemes involve layering transactions between financial institutions to cover up the trail of money. Numerous financial institutions have been fined by regulators for lacking appropriate AML controls.</a:t>
            </a:r>
          </a:p>
          <a:p>
            <a:pPr>
              <a:defRPr/>
            </a:pPr>
            <a:endParaRPr lang="en-GB" dirty="0"/>
          </a:p>
          <a:p>
            <a:pPr>
              <a:defRPr/>
            </a:pPr>
            <a:r>
              <a:rPr lang="en-GB" dirty="0"/>
              <a:t>Under 4MLD, the rules on correspondent banks have been revised to incorporate FATF recommendations. All correspondent banks must carry out enhanced due diligence, especially on non-EU institutions.</a:t>
            </a:r>
          </a:p>
        </p:txBody>
      </p:sp>
      <p:sp>
        <p:nvSpPr>
          <p:cNvPr id="4" name="Slide Number Placeholder 3"/>
          <p:cNvSpPr>
            <a:spLocks noGrp="1"/>
          </p:cNvSpPr>
          <p:nvPr>
            <p:ph type="sldNum" sz="quarter" idx="5"/>
          </p:nvPr>
        </p:nvSpPr>
        <p:spPr/>
        <p:txBody>
          <a:bodyPr/>
          <a:lstStyle/>
          <a:p>
            <a:fld id="{9A92E4F6-3D4A-4BC0-B121-FD5D37D1D26C}" type="slidenum">
              <a:rPr lang="en-GB" smtClean="0"/>
              <a:t>7</a:t>
            </a:fld>
            <a:endParaRPr lang="en-GB"/>
          </a:p>
        </p:txBody>
      </p:sp>
    </p:spTree>
    <p:extLst>
      <p:ext uri="{BB962C8B-B14F-4D97-AF65-F5344CB8AC3E}">
        <p14:creationId xmlns:p14="http://schemas.microsoft.com/office/powerpoint/2010/main" val="286446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 look at this example and decide whether the statement is true or not.</a:t>
            </a:r>
          </a:p>
          <a:p>
            <a:endParaRPr lang="en-GB" dirty="0"/>
          </a:p>
          <a:p>
            <a:r>
              <a:rPr lang="en-GB" dirty="0"/>
              <a:t>[Allow for thinking time before</a:t>
            </a:r>
            <a:r>
              <a:rPr lang="en-GB" baseline="0" dirty="0"/>
              <a:t> clicking next]</a:t>
            </a:r>
            <a:endParaRPr lang="en-GB" dirty="0"/>
          </a:p>
          <a:p>
            <a:pPr>
              <a:defRPr/>
            </a:pPr>
            <a:endParaRPr lang="en-GB" dirty="0"/>
          </a:p>
          <a:p>
            <a:pPr>
              <a:defRPr/>
            </a:pPr>
            <a:r>
              <a:rPr lang="en-GB" dirty="0"/>
              <a:t>Working with companies doesn't make you 'bullet-proof' or eliminate the risk of money laundering. Criminals have been known to use businesses, trusts or investment funds as a front to launder money.</a:t>
            </a:r>
          </a:p>
        </p:txBody>
      </p:sp>
      <p:sp>
        <p:nvSpPr>
          <p:cNvPr id="4" name="Slide Number Placeholder 3"/>
          <p:cNvSpPr>
            <a:spLocks noGrp="1"/>
          </p:cNvSpPr>
          <p:nvPr>
            <p:ph type="sldNum" sz="quarter" idx="5"/>
          </p:nvPr>
        </p:nvSpPr>
        <p:spPr/>
        <p:txBody>
          <a:bodyPr/>
          <a:lstStyle/>
          <a:p>
            <a:fld id="{9A92E4F6-3D4A-4BC0-B121-FD5D37D1D26C}" type="slidenum">
              <a:rPr lang="en-GB" smtClean="0"/>
              <a:t>8</a:t>
            </a:fld>
            <a:endParaRPr lang="en-GB"/>
          </a:p>
        </p:txBody>
      </p:sp>
    </p:spTree>
    <p:extLst>
      <p:ext uri="{BB962C8B-B14F-4D97-AF65-F5344CB8AC3E}">
        <p14:creationId xmlns:p14="http://schemas.microsoft.com/office/powerpoint/2010/main" val="254616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cases where companies have got it wrong and been fined for failing to have adequate AML/CTF controls.</a:t>
            </a:r>
          </a:p>
          <a:p>
            <a:endParaRPr lang="en-GB" dirty="0"/>
          </a:p>
          <a:p>
            <a:r>
              <a:rPr lang="en-GB" dirty="0"/>
              <a:t>Here are some examples of cases that have made the headlines recently.</a:t>
            </a:r>
          </a:p>
          <a:p>
            <a:endParaRPr lang="en-GB" dirty="0"/>
          </a:p>
          <a:p>
            <a:r>
              <a:rPr lang="en-GB" dirty="0"/>
              <a:t>[As an add-on, discuss other recent cases, if required.]</a:t>
            </a:r>
          </a:p>
        </p:txBody>
      </p:sp>
      <p:sp>
        <p:nvSpPr>
          <p:cNvPr id="4" name="Slide Number Placeholder 3"/>
          <p:cNvSpPr>
            <a:spLocks noGrp="1"/>
          </p:cNvSpPr>
          <p:nvPr>
            <p:ph type="sldNum" sz="quarter" idx="5"/>
          </p:nvPr>
        </p:nvSpPr>
        <p:spPr/>
        <p:txBody>
          <a:bodyPr/>
          <a:lstStyle/>
          <a:p>
            <a:fld id="{9A92E4F6-3D4A-4BC0-B121-FD5D37D1D26C}" type="slidenum">
              <a:rPr lang="en-GB" smtClean="0"/>
              <a:t>9</a:t>
            </a:fld>
            <a:endParaRPr lang="en-GB"/>
          </a:p>
        </p:txBody>
      </p:sp>
    </p:spTree>
    <p:extLst>
      <p:ext uri="{BB962C8B-B14F-4D97-AF65-F5344CB8AC3E}">
        <p14:creationId xmlns:p14="http://schemas.microsoft.com/office/powerpoint/2010/main" val="1340634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77C4-9DBC-B80C-C3E0-47BEEA076ED8}"/>
              </a:ext>
            </a:extLst>
          </p:cNvPr>
          <p:cNvSpPr>
            <a:spLocks noGrp="1"/>
          </p:cNvSpPr>
          <p:nvPr>
            <p:ph type="title"/>
          </p:nvPr>
        </p:nvSpPr>
        <p:spPr/>
        <p:txBody>
          <a:bodyPr/>
          <a:lstStyle>
            <a:lvl1pPr>
              <a:defRPr>
                <a:latin typeface="Trebuchet MS" panose="020B0603020202020204" pitchFamily="34" charset="0"/>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52CA482-F4F0-4B2F-CDC5-0BC2C0063679}"/>
              </a:ext>
            </a:extLst>
          </p:cNvPr>
          <p:cNvSpPr>
            <a:spLocks noGrp="1"/>
          </p:cNvSpPr>
          <p:nvPr>
            <p:ph type="dt" sz="half" idx="10"/>
          </p:nvPr>
        </p:nvSpPr>
        <p:spPr/>
        <p:txBody>
          <a:bodyPr/>
          <a:lstStyle/>
          <a:p>
            <a:fld id="{4D99C830-CC48-4AA0-B9A8-D0C1DCF4CDA3}" type="datetimeFigureOut">
              <a:rPr lang="en-GB" smtClean="0"/>
              <a:t>18/08/2022</a:t>
            </a:fld>
            <a:endParaRPr lang="en-GB"/>
          </a:p>
        </p:txBody>
      </p:sp>
      <p:sp>
        <p:nvSpPr>
          <p:cNvPr id="4" name="Footer Placeholder 3">
            <a:extLst>
              <a:ext uri="{FF2B5EF4-FFF2-40B4-BE49-F238E27FC236}">
                <a16:creationId xmlns:a16="http://schemas.microsoft.com/office/drawing/2014/main" id="{0E95F04E-3823-7583-331E-4B1F4087FF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DA66FD-0367-82AA-F868-159E254CEB91}"/>
              </a:ext>
            </a:extLst>
          </p:cNvPr>
          <p:cNvSpPr>
            <a:spLocks noGrp="1"/>
          </p:cNvSpPr>
          <p:nvPr>
            <p:ph type="sldNum" sz="quarter" idx="12"/>
          </p:nvPr>
        </p:nvSpPr>
        <p:spPr/>
        <p:txBody>
          <a:bodyPr/>
          <a:lstStyle/>
          <a:p>
            <a:fld id="{E8335C6F-B607-4454-8620-37AEFBAD9AE1}" type="slidenum">
              <a:rPr lang="en-GB" smtClean="0"/>
              <a:t>‹#›</a:t>
            </a:fld>
            <a:endParaRPr lang="en-GB"/>
          </a:p>
        </p:txBody>
      </p:sp>
      <p:sp>
        <p:nvSpPr>
          <p:cNvPr id="20" name="Content Placeholder 2">
            <a:extLst>
              <a:ext uri="{FF2B5EF4-FFF2-40B4-BE49-F238E27FC236}">
                <a16:creationId xmlns:a16="http://schemas.microsoft.com/office/drawing/2014/main" id="{97F9D8B2-5090-2446-6839-42E815A90B0A}"/>
              </a:ext>
            </a:extLst>
          </p:cNvPr>
          <p:cNvSpPr>
            <a:spLocks noGrp="1"/>
          </p:cNvSpPr>
          <p:nvPr>
            <p:ph idx="4294967295" hasCustomPrompt="1"/>
          </p:nvPr>
        </p:nvSpPr>
        <p:spPr>
          <a:xfrm>
            <a:off x="2314384" y="2462211"/>
            <a:ext cx="3063712" cy="1271833"/>
          </a:xfrm>
        </p:spPr>
        <p:txBody>
          <a:bodyPr>
            <a:normAutofit fontScale="92500"/>
          </a:bodyPr>
          <a:lstStyle>
            <a:lvl1pPr>
              <a:defRPr/>
            </a:lvl1pPr>
          </a:lstStyle>
          <a:p>
            <a:pPr marL="0" indent="0">
              <a:buNone/>
            </a:pPr>
            <a:r>
              <a:rPr lang="en-GB" sz="2000" dirty="0">
                <a:solidFill>
                  <a:srgbClr val="333333"/>
                </a:solidFill>
              </a:rPr>
              <a:t>Name</a:t>
            </a:r>
          </a:p>
          <a:p>
            <a:pPr marL="0" indent="0">
              <a:buNone/>
            </a:pPr>
            <a:r>
              <a:rPr lang="en-GB" sz="2000" b="1" dirty="0">
                <a:solidFill>
                  <a:srgbClr val="333333"/>
                </a:solidFill>
              </a:rPr>
              <a:t>Title</a:t>
            </a:r>
          </a:p>
          <a:p>
            <a:pPr marL="0" indent="0">
              <a:buNone/>
            </a:pPr>
            <a:r>
              <a:rPr lang="en-GB" sz="2000" b="1" dirty="0">
                <a:solidFill>
                  <a:srgbClr val="004C93"/>
                </a:solidFill>
              </a:rPr>
              <a:t>Company</a:t>
            </a:r>
            <a:endParaRPr lang="en-GB" dirty="0"/>
          </a:p>
          <a:p>
            <a:endParaRPr lang="en-GB" dirty="0"/>
          </a:p>
          <a:p>
            <a:pPr marL="0" indent="0">
              <a:buNone/>
            </a:pPr>
            <a:endParaRPr lang="en-GB" b="1" dirty="0"/>
          </a:p>
          <a:p>
            <a:pPr marL="0" indent="0">
              <a:buNone/>
            </a:pPr>
            <a:endParaRPr lang="en-GB" b="1" dirty="0"/>
          </a:p>
        </p:txBody>
      </p:sp>
      <p:sp>
        <p:nvSpPr>
          <p:cNvPr id="21" name="Content Placeholder 2">
            <a:extLst>
              <a:ext uri="{FF2B5EF4-FFF2-40B4-BE49-F238E27FC236}">
                <a16:creationId xmlns:a16="http://schemas.microsoft.com/office/drawing/2014/main" id="{68E878E6-FFEC-F010-1C5E-4B75AAD63B84}"/>
              </a:ext>
            </a:extLst>
          </p:cNvPr>
          <p:cNvSpPr txBox="1">
            <a:spLocks/>
          </p:cNvSpPr>
          <p:nvPr userDrawn="1"/>
        </p:nvSpPr>
        <p:spPr>
          <a:xfrm>
            <a:off x="2304173" y="4160629"/>
            <a:ext cx="3098280" cy="1264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333333"/>
                </a:solidFill>
              </a:rPr>
              <a:t>Name</a:t>
            </a:r>
          </a:p>
          <a:p>
            <a:pPr marL="0" indent="0">
              <a:buNone/>
            </a:pPr>
            <a:r>
              <a:rPr lang="en-GB" sz="2000" b="1" dirty="0">
                <a:solidFill>
                  <a:srgbClr val="333333"/>
                </a:solidFill>
              </a:rPr>
              <a:t>Title</a:t>
            </a:r>
          </a:p>
          <a:p>
            <a:pPr marL="0" indent="0">
              <a:buNone/>
            </a:pPr>
            <a:r>
              <a:rPr lang="en-GB" sz="2000" b="1" dirty="0">
                <a:solidFill>
                  <a:srgbClr val="004C93"/>
                </a:solidFill>
              </a:rPr>
              <a:t>Company</a:t>
            </a:r>
            <a:endParaRPr lang="en-GB" sz="2000" dirty="0"/>
          </a:p>
          <a:p>
            <a:pPr marL="0" indent="0">
              <a:buFont typeface="Arial" panose="020B0604020202020204" pitchFamily="34" charset="0"/>
              <a:buNone/>
            </a:pPr>
            <a:endParaRPr lang="en-GB" dirty="0">
              <a:solidFill>
                <a:srgbClr val="004C93"/>
              </a:solidFill>
            </a:endParaRPr>
          </a:p>
          <a:p>
            <a:endParaRPr lang="en-GB" dirty="0"/>
          </a:p>
          <a:p>
            <a:endParaRPr lang="en-GB" dirty="0"/>
          </a:p>
          <a:p>
            <a:pPr marL="0" indent="0">
              <a:buFont typeface="Arial" panose="020B0604020202020204" pitchFamily="34" charset="0"/>
              <a:buNone/>
            </a:pPr>
            <a:endParaRPr lang="en-GB" b="1" dirty="0"/>
          </a:p>
          <a:p>
            <a:pPr marL="0" indent="0">
              <a:buFont typeface="Arial" panose="020B0604020202020204" pitchFamily="34" charset="0"/>
              <a:buNone/>
            </a:pPr>
            <a:endParaRPr lang="en-GB" sz="2900" dirty="0"/>
          </a:p>
        </p:txBody>
      </p:sp>
      <p:sp>
        <p:nvSpPr>
          <p:cNvPr id="22" name="Content Placeholder 2">
            <a:extLst>
              <a:ext uri="{FF2B5EF4-FFF2-40B4-BE49-F238E27FC236}">
                <a16:creationId xmlns:a16="http://schemas.microsoft.com/office/drawing/2014/main" id="{443CF354-102D-58AF-7298-289620985769}"/>
              </a:ext>
            </a:extLst>
          </p:cNvPr>
          <p:cNvSpPr txBox="1">
            <a:spLocks/>
          </p:cNvSpPr>
          <p:nvPr userDrawn="1"/>
        </p:nvSpPr>
        <p:spPr>
          <a:xfrm>
            <a:off x="7446673" y="4160629"/>
            <a:ext cx="3632462" cy="1264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333333"/>
                </a:solidFill>
              </a:rPr>
              <a:t>Name</a:t>
            </a:r>
          </a:p>
          <a:p>
            <a:pPr marL="0" indent="0">
              <a:buNone/>
            </a:pPr>
            <a:r>
              <a:rPr lang="en-GB" sz="2000" b="1" dirty="0">
                <a:solidFill>
                  <a:srgbClr val="333333"/>
                </a:solidFill>
              </a:rPr>
              <a:t>Title</a:t>
            </a:r>
          </a:p>
          <a:p>
            <a:pPr marL="0" indent="0">
              <a:buNone/>
            </a:pPr>
            <a:r>
              <a:rPr lang="en-GB" sz="2000" b="1" dirty="0">
                <a:solidFill>
                  <a:srgbClr val="004C93"/>
                </a:solidFill>
              </a:rPr>
              <a:t>Company</a:t>
            </a:r>
            <a:endParaRPr lang="en-GB" sz="2000" dirty="0"/>
          </a:p>
          <a:p>
            <a:pPr marL="0" indent="0">
              <a:buFont typeface="Arial" panose="020B0604020202020204" pitchFamily="34" charset="0"/>
              <a:buNone/>
            </a:pPr>
            <a:endParaRPr lang="en-GB" dirty="0">
              <a:solidFill>
                <a:srgbClr val="004C93"/>
              </a:solidFill>
            </a:endParaRPr>
          </a:p>
          <a:p>
            <a:endParaRPr lang="en-GB" dirty="0"/>
          </a:p>
          <a:p>
            <a:endParaRPr lang="en-GB" dirty="0"/>
          </a:p>
          <a:p>
            <a:pPr marL="0" indent="0">
              <a:buFont typeface="Arial" panose="020B0604020202020204" pitchFamily="34" charset="0"/>
              <a:buNone/>
            </a:pPr>
            <a:endParaRPr lang="en-GB" b="1" dirty="0"/>
          </a:p>
          <a:p>
            <a:pPr marL="0" indent="0">
              <a:buFont typeface="Arial" panose="020B0604020202020204" pitchFamily="34" charset="0"/>
              <a:buNone/>
            </a:pPr>
            <a:endParaRPr lang="en-GB" dirty="0"/>
          </a:p>
        </p:txBody>
      </p:sp>
      <p:pic>
        <p:nvPicPr>
          <p:cNvPr id="23" name="Picture 22">
            <a:extLst>
              <a:ext uri="{FF2B5EF4-FFF2-40B4-BE49-F238E27FC236}">
                <a16:creationId xmlns:a16="http://schemas.microsoft.com/office/drawing/2014/main" id="{87C5F9A2-A19E-8E8F-BDCA-33FE768814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5434" y="4152949"/>
            <a:ext cx="1271833" cy="1271833"/>
          </a:xfrm>
          <a:prstGeom prst="rect">
            <a:avLst/>
          </a:prstGeom>
          <a:ln>
            <a:solidFill>
              <a:srgbClr val="333333"/>
            </a:solidFill>
          </a:ln>
        </p:spPr>
      </p:pic>
      <p:pic>
        <p:nvPicPr>
          <p:cNvPr id="24" name="Picture 23">
            <a:extLst>
              <a:ext uri="{FF2B5EF4-FFF2-40B4-BE49-F238E27FC236}">
                <a16:creationId xmlns:a16="http://schemas.microsoft.com/office/drawing/2014/main" id="{72311B7D-9AF8-FCB1-122A-4CFE74BD53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105402" y="4160628"/>
            <a:ext cx="1264154" cy="1264154"/>
          </a:xfrm>
          <a:prstGeom prst="rect">
            <a:avLst/>
          </a:prstGeom>
          <a:ln>
            <a:solidFill>
              <a:srgbClr val="333333"/>
            </a:solidFill>
          </a:ln>
        </p:spPr>
      </p:pic>
      <p:pic>
        <p:nvPicPr>
          <p:cNvPr id="25" name="Picture 24" descr="Abstract watercolor pattern">
            <a:extLst>
              <a:ext uri="{FF2B5EF4-FFF2-40B4-BE49-F238E27FC236}">
                <a16:creationId xmlns:a16="http://schemas.microsoft.com/office/drawing/2014/main" id="{91278431-EF60-7F12-DB6C-16EAADD3E85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65434" y="2462211"/>
            <a:ext cx="1271833" cy="1271833"/>
          </a:xfrm>
          <a:prstGeom prst="rect">
            <a:avLst/>
          </a:prstGeom>
          <a:ln>
            <a:solidFill>
              <a:srgbClr val="333333"/>
            </a:solidFill>
          </a:ln>
        </p:spPr>
      </p:pic>
      <p:sp>
        <p:nvSpPr>
          <p:cNvPr id="26" name="Content Placeholder 2">
            <a:extLst>
              <a:ext uri="{FF2B5EF4-FFF2-40B4-BE49-F238E27FC236}">
                <a16:creationId xmlns:a16="http://schemas.microsoft.com/office/drawing/2014/main" id="{DAE0D9BC-60CC-C4E2-2936-31A646EB848C}"/>
              </a:ext>
            </a:extLst>
          </p:cNvPr>
          <p:cNvSpPr txBox="1">
            <a:spLocks/>
          </p:cNvSpPr>
          <p:nvPr userDrawn="1"/>
        </p:nvSpPr>
        <p:spPr>
          <a:xfrm>
            <a:off x="7446673" y="2462211"/>
            <a:ext cx="3063712" cy="1271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140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1404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1404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140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333333"/>
                </a:solidFill>
              </a:rPr>
              <a:t>Name</a:t>
            </a:r>
          </a:p>
          <a:p>
            <a:pPr marL="0" indent="0">
              <a:buNone/>
            </a:pPr>
            <a:r>
              <a:rPr lang="en-GB" sz="2000" b="1" dirty="0">
                <a:solidFill>
                  <a:srgbClr val="333333"/>
                </a:solidFill>
              </a:rPr>
              <a:t>Title</a:t>
            </a:r>
          </a:p>
          <a:p>
            <a:pPr marL="0" indent="0">
              <a:buNone/>
            </a:pPr>
            <a:r>
              <a:rPr lang="en-GB" sz="2000" b="1" dirty="0">
                <a:solidFill>
                  <a:srgbClr val="004C93"/>
                </a:solidFill>
              </a:rPr>
              <a:t>Company</a:t>
            </a:r>
            <a:endParaRPr lang="en-GB" sz="2000" dirty="0"/>
          </a:p>
          <a:p>
            <a:endParaRPr lang="en-GB" dirty="0"/>
          </a:p>
          <a:p>
            <a:pPr marL="0" indent="0">
              <a:buFont typeface="Arial" panose="020B0604020202020204" pitchFamily="34" charset="0"/>
              <a:buNone/>
            </a:pPr>
            <a:endParaRPr lang="en-GB" b="1" dirty="0"/>
          </a:p>
          <a:p>
            <a:pPr marL="0" indent="0">
              <a:buFont typeface="Arial" panose="020B0604020202020204" pitchFamily="34" charset="0"/>
              <a:buNone/>
            </a:pPr>
            <a:endParaRPr lang="en-GB" b="1" dirty="0"/>
          </a:p>
        </p:txBody>
      </p:sp>
      <p:pic>
        <p:nvPicPr>
          <p:cNvPr id="29" name="Picture 28" descr="Abstract watercolor pattern">
            <a:extLst>
              <a:ext uri="{FF2B5EF4-FFF2-40B4-BE49-F238E27FC236}">
                <a16:creationId xmlns:a16="http://schemas.microsoft.com/office/drawing/2014/main" id="{8481ACB1-9199-BBDC-8C6A-D144F65B5B5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65434" y="4152948"/>
            <a:ext cx="1271833" cy="1271833"/>
          </a:xfrm>
          <a:prstGeom prst="rect">
            <a:avLst/>
          </a:prstGeom>
          <a:ln>
            <a:solidFill>
              <a:srgbClr val="333333"/>
            </a:solidFill>
          </a:ln>
        </p:spPr>
      </p:pic>
      <p:pic>
        <p:nvPicPr>
          <p:cNvPr id="30" name="Picture 29" descr="Abstract watercolor pattern">
            <a:extLst>
              <a:ext uri="{FF2B5EF4-FFF2-40B4-BE49-F238E27FC236}">
                <a16:creationId xmlns:a16="http://schemas.microsoft.com/office/drawing/2014/main" id="{13DB38C2-4642-F16A-9468-E402717798F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096000" y="4160628"/>
            <a:ext cx="1271833" cy="1271833"/>
          </a:xfrm>
          <a:prstGeom prst="rect">
            <a:avLst/>
          </a:prstGeom>
          <a:ln>
            <a:solidFill>
              <a:srgbClr val="333333"/>
            </a:solidFill>
          </a:ln>
        </p:spPr>
      </p:pic>
      <p:pic>
        <p:nvPicPr>
          <p:cNvPr id="31" name="Picture 30" descr="Abstract watercolor pattern">
            <a:extLst>
              <a:ext uri="{FF2B5EF4-FFF2-40B4-BE49-F238E27FC236}">
                <a16:creationId xmlns:a16="http://schemas.microsoft.com/office/drawing/2014/main" id="{FBF642B4-6FD4-310F-965E-3066DEA3EB1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095999" y="2462210"/>
            <a:ext cx="1271833" cy="1271833"/>
          </a:xfrm>
          <a:prstGeom prst="rect">
            <a:avLst/>
          </a:prstGeom>
          <a:ln>
            <a:solidFill>
              <a:srgbClr val="333333"/>
            </a:solidFill>
          </a:ln>
        </p:spPr>
      </p:pic>
    </p:spTree>
    <p:extLst>
      <p:ext uri="{BB962C8B-B14F-4D97-AF65-F5344CB8AC3E}">
        <p14:creationId xmlns:p14="http://schemas.microsoft.com/office/powerpoint/2010/main" val="81186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9C830-CC48-4AA0-B9A8-D0C1DCF4CDA3}" type="datetimeFigureOut">
              <a:rPr lang="en-GB" smtClean="0"/>
              <a:t>18/08/2022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335C6F-B607-4454-8620-37AEFBAD9AE1}" type="slidenum">
              <a:rPr lang="en-GB" smtClean="0"/>
              <a:t>‹#›</a:t>
            </a:fld>
            <a:endParaRPr lang="en-GB"/>
          </a:p>
        </p:txBody>
      </p:sp>
    </p:spTree>
    <p:extLst>
      <p:ext uri="{BB962C8B-B14F-4D97-AF65-F5344CB8AC3E}">
        <p14:creationId xmlns:p14="http://schemas.microsoft.com/office/powerpoint/2010/main" val="115358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rebuchet MS" panose="020B0603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1659836"/>
            <a:ext cx="6172200" cy="4201214"/>
          </a:xfrm>
        </p:spPr>
        <p:txBody>
          <a:bodyPr/>
          <a:lstStyle>
            <a:lvl1pPr marL="228600" indent="-228600">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99C830-CC48-4AA0-B9A8-D0C1DCF4CDA3}"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35C6F-B607-4454-8620-37AEFBAD9AE1}" type="slidenum">
              <a:rPr lang="en-GB" smtClean="0"/>
              <a:t>‹#›</a:t>
            </a:fld>
            <a:endParaRPr lang="en-GB"/>
          </a:p>
        </p:txBody>
      </p:sp>
    </p:spTree>
    <p:extLst>
      <p:ext uri="{BB962C8B-B14F-4D97-AF65-F5344CB8AC3E}">
        <p14:creationId xmlns:p14="http://schemas.microsoft.com/office/powerpoint/2010/main" val="3464942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rebuchet MS" panose="020B0603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99C830-CC48-4AA0-B9A8-D0C1DCF4CDA3}"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35C6F-B607-4454-8620-37AEFBAD9AE1}" type="slidenum">
              <a:rPr lang="en-GB" smtClean="0"/>
              <a:t>‹#›</a:t>
            </a:fld>
            <a:endParaRPr lang="en-GB"/>
          </a:p>
        </p:txBody>
      </p:sp>
    </p:spTree>
    <p:extLst>
      <p:ext uri="{BB962C8B-B14F-4D97-AF65-F5344CB8AC3E}">
        <p14:creationId xmlns:p14="http://schemas.microsoft.com/office/powerpoint/2010/main" val="1209263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99C830-CC48-4AA0-B9A8-D0C1DCF4CDA3}"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35C6F-B607-4454-8620-37AEFBAD9AE1}" type="slidenum">
              <a:rPr lang="en-GB" smtClean="0"/>
              <a:t>‹#›</a:t>
            </a:fld>
            <a:endParaRPr lang="en-GB"/>
          </a:p>
        </p:txBody>
      </p:sp>
    </p:spTree>
    <p:extLst>
      <p:ext uri="{BB962C8B-B14F-4D97-AF65-F5344CB8AC3E}">
        <p14:creationId xmlns:p14="http://schemas.microsoft.com/office/powerpoint/2010/main" val="3845562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Trebuchet MS" panose="020B0603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99C830-CC48-4AA0-B9A8-D0C1DCF4CDA3}"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35C6F-B607-4454-8620-37AEFBAD9AE1}" type="slidenum">
              <a:rPr lang="en-GB" smtClean="0"/>
              <a:t>‹#›</a:t>
            </a:fld>
            <a:endParaRPr lang="en-GB"/>
          </a:p>
        </p:txBody>
      </p:sp>
    </p:spTree>
    <p:extLst>
      <p:ext uri="{BB962C8B-B14F-4D97-AF65-F5344CB8AC3E}">
        <p14:creationId xmlns:p14="http://schemas.microsoft.com/office/powerpoint/2010/main" val="2786700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99C830-CC48-4AA0-B9A8-D0C1DCF4CDA3}" type="datetimeFigureOut">
              <a:rPr lang="en-GB" smtClean="0"/>
              <a:t>18/08/2022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335C6F-B607-4454-8620-37AEFBAD9AE1}" type="slidenum">
              <a:rPr lang="en-GB" smtClean="0"/>
              <a:t>‹#›</a:t>
            </a:fld>
            <a:endParaRPr lang="en-GB"/>
          </a:p>
        </p:txBody>
      </p:sp>
      <p:sp>
        <p:nvSpPr>
          <p:cNvPr id="11" name="Title 1">
            <a:extLst>
              <a:ext uri="{FF2B5EF4-FFF2-40B4-BE49-F238E27FC236}">
                <a16:creationId xmlns:a16="http://schemas.microsoft.com/office/drawing/2014/main" id="{3F10B77A-9376-4DA5-B679-10A359792445}"/>
              </a:ext>
            </a:extLst>
          </p:cNvPr>
          <p:cNvSpPr>
            <a:spLocks noGrp="1"/>
          </p:cNvSpPr>
          <p:nvPr>
            <p:ph type="title"/>
          </p:nvPr>
        </p:nvSpPr>
        <p:spPr>
          <a:xfrm>
            <a:off x="838200" y="365125"/>
            <a:ext cx="9512431" cy="784945"/>
          </a:xfrm>
        </p:spPr>
        <p:txBody>
          <a:bodyPr>
            <a:normAutofit/>
          </a:bodyPr>
          <a:lstStyle>
            <a:lvl1pPr>
              <a:defRPr sz="4000">
                <a:solidFill>
                  <a:srgbClr val="41404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627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80108" y="-101311"/>
            <a:ext cx="12552216" cy="706062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6747165" y="613563"/>
            <a:ext cx="5073960" cy="12076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302667" y="5267854"/>
            <a:ext cx="5073960" cy="1207602"/>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6898" y="320839"/>
            <a:ext cx="2276412" cy="585448"/>
          </a:xfrm>
          <a:prstGeom prst="rect">
            <a:avLst/>
          </a:prstGeom>
        </p:spPr>
      </p:pic>
    </p:spTree>
    <p:extLst>
      <p:ext uri="{BB962C8B-B14F-4D97-AF65-F5344CB8AC3E}">
        <p14:creationId xmlns:p14="http://schemas.microsoft.com/office/powerpoint/2010/main" val="477845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reen right">
    <p:spTree>
      <p:nvGrpSpPr>
        <p:cNvPr id="1" name=""/>
        <p:cNvGrpSpPr/>
        <p:nvPr/>
      </p:nvGrpSpPr>
      <p:grpSpPr>
        <a:xfrm>
          <a:off x="0" y="0"/>
          <a:ext cx="0" cy="0"/>
          <a:chOff x="0" y="0"/>
          <a:chExt cx="0" cy="0"/>
        </a:xfrm>
      </p:grpSpPr>
      <p:sp>
        <p:nvSpPr>
          <p:cNvPr id="6" name="TextBox 5"/>
          <p:cNvSpPr txBox="1"/>
          <p:nvPr userDrawn="1"/>
        </p:nvSpPr>
        <p:spPr>
          <a:xfrm>
            <a:off x="316522" y="6328900"/>
            <a:ext cx="534572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21F348-4BDE-E545-80A2-7562F7475C2A}" type="slidenum">
              <a:rPr lang="en-GB" sz="900" b="1" smtClean="0">
                <a:solidFill>
                  <a:schemeClr val="bg1">
                    <a:lumMod val="50000"/>
                  </a:schemeClr>
                </a:solidFill>
                <a:latin typeface="Source Sans Pro" charset="0"/>
                <a:ea typeface="Source Sans Pro" charset="0"/>
                <a:cs typeface="Source Sans Pro"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GB" sz="900" dirty="0">
                <a:solidFill>
                  <a:schemeClr val="bg1">
                    <a:lumMod val="50000"/>
                  </a:schemeClr>
                </a:solidFill>
                <a:latin typeface="Source Sans Pro" charset="0"/>
                <a:ea typeface="Source Sans Pro" charset="0"/>
                <a:cs typeface="Source Sans Pro" charset="0"/>
              </a:rPr>
              <a:t>   The Fourth Money Laundering Directive (4MLD)</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0412" y="5189826"/>
            <a:ext cx="4243003" cy="1285630"/>
          </a:xfrm>
          <a:prstGeom prst="rect">
            <a:avLst/>
          </a:prstGeom>
        </p:spPr>
      </p:pic>
    </p:spTree>
    <p:extLst>
      <p:ext uri="{BB962C8B-B14F-4D97-AF65-F5344CB8AC3E}">
        <p14:creationId xmlns:p14="http://schemas.microsoft.com/office/powerpoint/2010/main" val="363401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reen left">
    <p:spTree>
      <p:nvGrpSpPr>
        <p:cNvPr id="1" name=""/>
        <p:cNvGrpSpPr/>
        <p:nvPr/>
      </p:nvGrpSpPr>
      <p:grpSpPr>
        <a:xfrm>
          <a:off x="0" y="0"/>
          <a:ext cx="0" cy="0"/>
          <a:chOff x="0" y="0"/>
          <a:chExt cx="0" cy="0"/>
        </a:xfrm>
      </p:grpSpPr>
      <p:sp>
        <p:nvSpPr>
          <p:cNvPr id="6" name="TextBox 5"/>
          <p:cNvSpPr txBox="1"/>
          <p:nvPr userDrawn="1"/>
        </p:nvSpPr>
        <p:spPr>
          <a:xfrm>
            <a:off x="316522" y="6328900"/>
            <a:ext cx="534572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21F348-4BDE-E545-80A2-7562F7475C2A}" type="slidenum">
              <a:rPr lang="en-GB" sz="900" b="1" smtClean="0">
                <a:solidFill>
                  <a:schemeClr val="bg1">
                    <a:lumMod val="50000"/>
                  </a:schemeClr>
                </a:solidFill>
                <a:latin typeface="Source Sans Pro" charset="0"/>
                <a:ea typeface="Source Sans Pro" charset="0"/>
                <a:cs typeface="Source Sans Pro"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GB" sz="900" dirty="0">
                <a:solidFill>
                  <a:schemeClr val="bg1">
                    <a:lumMod val="50000"/>
                  </a:schemeClr>
                </a:solidFill>
                <a:latin typeface="Source Sans Pro" charset="0"/>
                <a:ea typeface="Source Sans Pro" charset="0"/>
                <a:cs typeface="Source Sans Pro" charset="0"/>
              </a:rPr>
              <a:t>   The Fourth Money Laundering Directive (4MLD)</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16522" y="336471"/>
            <a:ext cx="4243003" cy="1285630"/>
          </a:xfrm>
          <a:prstGeom prst="rect">
            <a:avLst/>
          </a:prstGeom>
        </p:spPr>
      </p:pic>
    </p:spTree>
    <p:extLst>
      <p:ext uri="{BB962C8B-B14F-4D97-AF65-F5344CB8AC3E}">
        <p14:creationId xmlns:p14="http://schemas.microsoft.com/office/powerpoint/2010/main" val="1057141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55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316522" y="6328900"/>
            <a:ext cx="5345724"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2721F348-4BDE-E545-80A2-7562F7475C2A}" type="slidenum">
              <a:rPr lang="en-GB" sz="900" b="1" smtClean="0">
                <a:solidFill>
                  <a:schemeClr val="bg1"/>
                </a:solidFill>
                <a:latin typeface="Source Sans Pro" charset="0"/>
                <a:ea typeface="Source Sans Pro" charset="0"/>
                <a:cs typeface="Source Sans Pro"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en-GB" sz="900" b="1" dirty="0">
                <a:solidFill>
                  <a:schemeClr val="bg1"/>
                </a:solidFill>
                <a:latin typeface="Source Sans Pro" charset="0"/>
                <a:ea typeface="Source Sans Pro" charset="0"/>
                <a:cs typeface="Source Sans Pro" charset="0"/>
              </a:rPr>
              <a:t>   The Fourth Money Laundering Directive (4MLD)</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0412" y="5189826"/>
            <a:ext cx="4243003" cy="1285630"/>
          </a:xfrm>
          <a:prstGeom prst="rect">
            <a:avLst/>
          </a:prstGeom>
        </p:spPr>
      </p:pic>
    </p:spTree>
    <p:extLst>
      <p:ext uri="{BB962C8B-B14F-4D97-AF65-F5344CB8AC3E}">
        <p14:creationId xmlns:p14="http://schemas.microsoft.com/office/powerpoint/2010/main" val="124466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9134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0342" y="2242465"/>
            <a:ext cx="5747657" cy="2002964"/>
          </a:xfrm>
        </p:spPr>
        <p:txBody>
          <a:bodyPr anchor="t">
            <a:normAutofit/>
          </a:bodyPr>
          <a:lstStyle>
            <a:lvl1pPr algn="l">
              <a:defRPr sz="4000">
                <a:solidFill>
                  <a:srgbClr val="FFFFFF"/>
                </a:solidFill>
                <a:latin typeface="Trebuchet MS" panose="020B0603020202020204" pitchFamily="34" charset="0"/>
              </a:defRPr>
            </a:lvl1pPr>
          </a:lstStyle>
          <a:p>
            <a:r>
              <a:rPr lang="en-US" dirty="0"/>
              <a:t>Click to edit Master title style</a:t>
            </a:r>
          </a:p>
        </p:txBody>
      </p:sp>
      <p:sp>
        <p:nvSpPr>
          <p:cNvPr id="3" name="Subtitle 2"/>
          <p:cNvSpPr>
            <a:spLocks noGrp="1"/>
          </p:cNvSpPr>
          <p:nvPr>
            <p:ph type="subTitle" idx="1"/>
          </p:nvPr>
        </p:nvSpPr>
        <p:spPr>
          <a:xfrm>
            <a:off x="4920342" y="4354285"/>
            <a:ext cx="5747658" cy="489857"/>
          </a:xfrm>
        </p:spPr>
        <p:txBody>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D99C830-CC48-4AA0-B9A8-D0C1DCF4CDA3}"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35C6F-B607-4454-8620-37AEFBAD9AE1}" type="slidenum">
              <a:rPr lang="en-GB" smtClean="0"/>
              <a:t>‹#›</a:t>
            </a:fld>
            <a:endParaRPr lang="en-GB"/>
          </a:p>
        </p:txBody>
      </p:sp>
      <p:pic>
        <p:nvPicPr>
          <p:cNvPr id="13" name="Picture 12" descr="A picture containing text, clipart&#10;&#10;Description automatically generated">
            <a:extLst>
              <a:ext uri="{FF2B5EF4-FFF2-40B4-BE49-F238E27FC236}">
                <a16:creationId xmlns:a16="http://schemas.microsoft.com/office/drawing/2014/main" id="{118B9B9E-4A7C-C93F-5329-DD5445D7EB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4" y="243841"/>
            <a:ext cx="2113477" cy="54069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613EEC0-FB5B-8D99-F342-6456C8D9D49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473" t="27872" r="60707" b="25036"/>
          <a:stretch/>
        </p:blipFill>
        <p:spPr>
          <a:xfrm>
            <a:off x="1523507" y="2055475"/>
            <a:ext cx="3291442" cy="3019549"/>
          </a:xfrm>
          <a:prstGeom prst="rect">
            <a:avLst/>
          </a:prstGeom>
        </p:spPr>
      </p:pic>
    </p:spTree>
    <p:extLst>
      <p:ext uri="{BB962C8B-B14F-4D97-AF65-F5344CB8AC3E}">
        <p14:creationId xmlns:p14="http://schemas.microsoft.com/office/powerpoint/2010/main" val="163845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8D05A4-B280-E1D1-F1F9-9A67DD25291C}"/>
              </a:ext>
            </a:extLst>
          </p:cNvPr>
          <p:cNvSpPr/>
          <p:nvPr userDrawn="1"/>
        </p:nvSpPr>
        <p:spPr>
          <a:xfrm>
            <a:off x="0" y="0"/>
            <a:ext cx="12192000" cy="1203158"/>
          </a:xfrm>
          <a:prstGeom prst="rect">
            <a:avLst/>
          </a:prstGeom>
          <a:solidFill>
            <a:srgbClr val="CD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296000" y="324000"/>
            <a:ext cx="9949873" cy="512330"/>
          </a:xfrm>
        </p:spPr>
        <p:txBody>
          <a:bodyPr>
            <a:noAutofit/>
          </a:bodyPr>
          <a:lstStyle>
            <a:lvl1pPr>
              <a:defRPr sz="3600" b="1">
                <a:solidFill>
                  <a:srgbClr val="39134C"/>
                </a:solidFill>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99C830-CC48-4AA0-B9A8-D0C1DCF4CDA3}" type="datetimeFigureOut">
              <a:rPr lang="en-GB" smtClean="0"/>
              <a:t>18/08/2022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335C6F-B607-4454-8620-37AEFBAD9AE1}" type="slidenum">
              <a:rPr lang="en-GB" smtClean="0"/>
              <a:t>‹#›</a:t>
            </a:fld>
            <a:endParaRPr lang="en-GB"/>
          </a:p>
        </p:txBody>
      </p:sp>
      <p:pic>
        <p:nvPicPr>
          <p:cNvPr id="9" name="Picture 8" descr="A picture containing text, clipart&#10;&#10;Description automatically generated">
            <a:extLst>
              <a:ext uri="{FF2B5EF4-FFF2-40B4-BE49-F238E27FC236}">
                <a16:creationId xmlns:a16="http://schemas.microsoft.com/office/drawing/2014/main" id="{E7F99ADC-B3C3-E2D3-578C-67EDDFBF4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1577" y="6278467"/>
            <a:ext cx="1826491" cy="467277"/>
          </a:xfrm>
          <a:prstGeom prst="rect">
            <a:avLst/>
          </a:prstGeom>
        </p:spPr>
      </p:pic>
      <p:sp>
        <p:nvSpPr>
          <p:cNvPr id="11" name="Arrow: Pentagon 10">
            <a:extLst>
              <a:ext uri="{FF2B5EF4-FFF2-40B4-BE49-F238E27FC236}">
                <a16:creationId xmlns:a16="http://schemas.microsoft.com/office/drawing/2014/main" id="{51C0C4B3-DB69-4FA1-2D36-3F65D6DF231C}"/>
              </a:ext>
            </a:extLst>
          </p:cNvPr>
          <p:cNvSpPr/>
          <p:nvPr userDrawn="1"/>
        </p:nvSpPr>
        <p:spPr>
          <a:xfrm>
            <a:off x="0" y="-6613"/>
            <a:ext cx="1155032" cy="1203158"/>
          </a:xfrm>
          <a:prstGeom prst="homePlate">
            <a:avLst/>
          </a:prstGeom>
          <a:solidFill>
            <a:srgbClr val="391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text&#10;&#10;Description automatically generated">
            <a:extLst>
              <a:ext uri="{FF2B5EF4-FFF2-40B4-BE49-F238E27FC236}">
                <a16:creationId xmlns:a16="http://schemas.microsoft.com/office/drawing/2014/main" id="{DCE98348-9830-680F-BDF6-1F60BD258F1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578" t="33158" r="67033" b="30235"/>
          <a:stretch/>
        </p:blipFill>
        <p:spPr>
          <a:xfrm>
            <a:off x="207955" y="344404"/>
            <a:ext cx="521408" cy="514350"/>
          </a:xfrm>
          <a:prstGeom prst="rect">
            <a:avLst/>
          </a:prstGeom>
        </p:spPr>
      </p:pic>
    </p:spTree>
    <p:extLst>
      <p:ext uri="{BB962C8B-B14F-4D97-AF65-F5344CB8AC3E}">
        <p14:creationId xmlns:p14="http://schemas.microsoft.com/office/powerpoint/2010/main" val="166938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8D05A4-B280-E1D1-F1F9-9A67DD25291C}"/>
              </a:ext>
            </a:extLst>
          </p:cNvPr>
          <p:cNvSpPr/>
          <p:nvPr userDrawn="1"/>
        </p:nvSpPr>
        <p:spPr>
          <a:xfrm>
            <a:off x="0" y="0"/>
            <a:ext cx="12192000" cy="1203158"/>
          </a:xfrm>
          <a:prstGeom prst="rect">
            <a:avLst/>
          </a:prstGeom>
          <a:solidFill>
            <a:srgbClr val="CD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296000" y="324000"/>
            <a:ext cx="9949873" cy="512330"/>
          </a:xfrm>
        </p:spPr>
        <p:txBody>
          <a:bodyPr>
            <a:noAutofit/>
          </a:bodyPr>
          <a:lstStyle>
            <a:lvl1pPr>
              <a:defRPr sz="3600" b="1">
                <a:solidFill>
                  <a:srgbClr val="7D314C"/>
                </a:solidFill>
                <a:latin typeface="Trebuchet MS" panose="020B0603020202020204" pitchFamily="34" charset="0"/>
              </a:defRPr>
            </a:lvl1pPr>
          </a:lstStyle>
          <a:p>
            <a:r>
              <a:rPr lang="en-US" dirty="0"/>
              <a:t>Click to edit – bullets no logo</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99C830-CC48-4AA0-B9A8-D0C1DCF4CDA3}" type="datetimeFigureOut">
              <a:rPr lang="en-GB" smtClean="0"/>
              <a:t>18/08/2022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335C6F-B607-4454-8620-37AEFBAD9AE1}" type="slidenum">
              <a:rPr lang="en-GB" smtClean="0"/>
              <a:t>‹#›</a:t>
            </a:fld>
            <a:endParaRPr lang="en-GB"/>
          </a:p>
        </p:txBody>
      </p:sp>
      <p:sp>
        <p:nvSpPr>
          <p:cNvPr id="11" name="Arrow: Pentagon 10">
            <a:extLst>
              <a:ext uri="{FF2B5EF4-FFF2-40B4-BE49-F238E27FC236}">
                <a16:creationId xmlns:a16="http://schemas.microsoft.com/office/drawing/2014/main" id="{51C0C4B3-DB69-4FA1-2D36-3F65D6DF231C}"/>
              </a:ext>
            </a:extLst>
          </p:cNvPr>
          <p:cNvSpPr/>
          <p:nvPr userDrawn="1"/>
        </p:nvSpPr>
        <p:spPr>
          <a:xfrm>
            <a:off x="0" y="-6613"/>
            <a:ext cx="1155032" cy="1203158"/>
          </a:xfrm>
          <a:prstGeom prst="homePlate">
            <a:avLst/>
          </a:prstGeom>
          <a:solidFill>
            <a:srgbClr val="7D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FB06990B-09F6-6D7B-9704-736CC8FA7B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2" t="17773" r="75614" b="18543"/>
          <a:stretch/>
        </p:blipFill>
        <p:spPr>
          <a:xfrm>
            <a:off x="159878" y="290423"/>
            <a:ext cx="617563" cy="612000"/>
          </a:xfrm>
          <a:prstGeom prst="rect">
            <a:avLst/>
          </a:prstGeom>
        </p:spPr>
      </p:pic>
    </p:spTree>
    <p:extLst>
      <p:ext uri="{BB962C8B-B14F-4D97-AF65-F5344CB8AC3E}">
        <p14:creationId xmlns:p14="http://schemas.microsoft.com/office/powerpoint/2010/main" val="292974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7D314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5418" y="3027383"/>
            <a:ext cx="8758382" cy="803234"/>
          </a:xfrm>
        </p:spPr>
        <p:txBody>
          <a:bodyPr anchor="b">
            <a:normAutofit/>
          </a:bodyPr>
          <a:lstStyle>
            <a:lvl1pPr algn="l">
              <a:defRPr sz="4000">
                <a:solidFill>
                  <a:schemeClr val="bg1"/>
                </a:solidFill>
                <a:latin typeface="Trebuchet MS" panose="020B0603020202020204" pitchFamily="34" charset="0"/>
              </a:defRPr>
            </a:lvl1pPr>
          </a:lstStyle>
          <a:p>
            <a:r>
              <a:rPr lang="en-US" dirty="0"/>
              <a:t>Click to edit Section Header style</a:t>
            </a:r>
          </a:p>
        </p:txBody>
      </p:sp>
      <p:sp>
        <p:nvSpPr>
          <p:cNvPr id="4" name="Date Placeholder 3"/>
          <p:cNvSpPr>
            <a:spLocks noGrp="1"/>
          </p:cNvSpPr>
          <p:nvPr>
            <p:ph type="dt" sz="half" idx="10"/>
          </p:nvPr>
        </p:nvSpPr>
        <p:spPr/>
        <p:txBody>
          <a:bodyPr/>
          <a:lstStyle/>
          <a:p>
            <a:fld id="{4D99C830-CC48-4AA0-B9A8-D0C1DCF4CDA3}"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35C6F-B607-4454-8620-37AEFBAD9AE1}" type="slidenum">
              <a:rPr lang="en-GB" smtClean="0"/>
              <a:t>‹#›</a:t>
            </a:fld>
            <a:endParaRPr lang="en-GB"/>
          </a:p>
        </p:txBody>
      </p:sp>
      <p:pic>
        <p:nvPicPr>
          <p:cNvPr id="9" name="Picture 8" descr="Text&#10;&#10;Description automatically generated">
            <a:extLst>
              <a:ext uri="{FF2B5EF4-FFF2-40B4-BE49-F238E27FC236}">
                <a16:creationId xmlns:a16="http://schemas.microsoft.com/office/drawing/2014/main" id="{4FA03108-922D-44D6-0655-C093E3E328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2" t="17773" r="75614" b="18543"/>
          <a:stretch/>
        </p:blipFill>
        <p:spPr>
          <a:xfrm>
            <a:off x="751005" y="2689011"/>
            <a:ext cx="1493431" cy="1479978"/>
          </a:xfrm>
          <a:prstGeom prst="rect">
            <a:avLst/>
          </a:prstGeom>
        </p:spPr>
      </p:pic>
    </p:spTree>
    <p:extLst>
      <p:ext uri="{BB962C8B-B14F-4D97-AF65-F5344CB8AC3E}">
        <p14:creationId xmlns:p14="http://schemas.microsoft.com/office/powerpoint/2010/main" val="51211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81600" y="1825625"/>
            <a:ext cx="6502399" cy="4351338"/>
          </a:xfrm>
        </p:spPr>
        <p:txBody>
          <a:bodyPr/>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99C830-CC48-4AA0-B9A8-D0C1DCF4CDA3}"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35C6F-B607-4454-8620-37AEFBAD9AE1}" type="slidenum">
              <a:rPr lang="en-GB" smtClean="0"/>
              <a:t>‹#›</a:t>
            </a:fld>
            <a:endParaRPr lang="en-GB"/>
          </a:p>
        </p:txBody>
      </p:sp>
      <p:pic>
        <p:nvPicPr>
          <p:cNvPr id="11" name="Picture 10">
            <a:extLst>
              <a:ext uri="{FF2B5EF4-FFF2-40B4-BE49-F238E27FC236}">
                <a16:creationId xmlns:a16="http://schemas.microsoft.com/office/drawing/2014/main" id="{5CEB7D60-607D-1E69-DFB2-CD0890412BDD}"/>
              </a:ext>
            </a:extLst>
          </p:cNvPr>
          <p:cNvPicPr>
            <a:picLocks noChangeAspect="1"/>
          </p:cNvPicPr>
          <p:nvPr userDrawn="1"/>
        </p:nvPicPr>
        <p:blipFill>
          <a:blip r:embed="rId2"/>
          <a:stretch>
            <a:fillRect/>
          </a:stretch>
        </p:blipFill>
        <p:spPr>
          <a:xfrm>
            <a:off x="0" y="0"/>
            <a:ext cx="4782953" cy="6858000"/>
          </a:xfrm>
          <a:prstGeom prst="rect">
            <a:avLst/>
          </a:prstGeom>
          <a:solidFill>
            <a:schemeClr val="bg1"/>
          </a:solidFill>
        </p:spPr>
      </p:pic>
      <p:sp>
        <p:nvSpPr>
          <p:cNvPr id="12" name="Content Placeholder 4">
            <a:extLst>
              <a:ext uri="{FF2B5EF4-FFF2-40B4-BE49-F238E27FC236}">
                <a16:creationId xmlns:a16="http://schemas.microsoft.com/office/drawing/2014/main" id="{EB31416F-3DBB-C323-7614-A51F9A2FE965}"/>
              </a:ext>
            </a:extLst>
          </p:cNvPr>
          <p:cNvSpPr>
            <a:spLocks noGrp="1"/>
          </p:cNvSpPr>
          <p:nvPr>
            <p:ph sz="half" idx="4294967295"/>
          </p:nvPr>
        </p:nvSpPr>
        <p:spPr>
          <a:xfrm>
            <a:off x="250371" y="2144486"/>
            <a:ext cx="3309257" cy="2743200"/>
          </a:xfrm>
        </p:spPr>
        <p:txBody>
          <a:bodyPr/>
          <a:lstStyle>
            <a:lvl1pPr>
              <a:defRPr>
                <a:solidFill>
                  <a:schemeClr val="bg1"/>
                </a:solidFill>
              </a:defRPr>
            </a:lvl1pPr>
          </a:lstStyle>
          <a:p>
            <a:pPr lvl="0"/>
            <a:r>
              <a:rPr lang="en-US"/>
              <a:t>Click to edit Master text styles</a:t>
            </a:r>
          </a:p>
        </p:txBody>
      </p:sp>
      <p:pic>
        <p:nvPicPr>
          <p:cNvPr id="10" name="Picture 9" descr="A picture containing text, clipart&#10;&#10;Description automatically generated">
            <a:extLst>
              <a:ext uri="{FF2B5EF4-FFF2-40B4-BE49-F238E27FC236}">
                <a16:creationId xmlns:a16="http://schemas.microsoft.com/office/drawing/2014/main" id="{BCF3C664-46C8-867E-F786-D9E6C979AE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1577" y="6278467"/>
            <a:ext cx="1826491" cy="467277"/>
          </a:xfrm>
          <a:prstGeom prst="rect">
            <a:avLst/>
          </a:prstGeom>
        </p:spPr>
      </p:pic>
    </p:spTree>
    <p:extLst>
      <p:ext uri="{BB962C8B-B14F-4D97-AF65-F5344CB8AC3E}">
        <p14:creationId xmlns:p14="http://schemas.microsoft.com/office/powerpoint/2010/main" val="327961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805718-C5A6-4811-4501-755B4EF30685}"/>
              </a:ext>
            </a:extLst>
          </p:cNvPr>
          <p:cNvSpPr/>
          <p:nvPr userDrawn="1"/>
        </p:nvSpPr>
        <p:spPr>
          <a:xfrm>
            <a:off x="0" y="0"/>
            <a:ext cx="12192000" cy="1203158"/>
          </a:xfrm>
          <a:prstGeom prst="rect">
            <a:avLst/>
          </a:prstGeom>
          <a:solidFill>
            <a:srgbClr val="CD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296000" y="324000"/>
            <a:ext cx="9949873" cy="512330"/>
          </a:xfrm>
        </p:spPr>
        <p:txBody>
          <a:bodyPr>
            <a:noAutofit/>
          </a:bodyPr>
          <a:lstStyle>
            <a:lvl1pPr>
              <a:defRPr sz="3600" b="1">
                <a:solidFill>
                  <a:srgbClr val="7D314C"/>
                </a:solidFill>
                <a:latin typeface="Trebuchet MS" panose="020B0603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99C830-CC48-4AA0-B9A8-D0C1DCF4CDA3}"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35C6F-B607-4454-8620-37AEFBAD9AE1}" type="slidenum">
              <a:rPr lang="en-GB" smtClean="0"/>
              <a:t>‹#›</a:t>
            </a:fld>
            <a:endParaRPr lang="en-GB"/>
          </a:p>
        </p:txBody>
      </p:sp>
      <p:sp>
        <p:nvSpPr>
          <p:cNvPr id="11" name="Arrow: Pentagon 10">
            <a:extLst>
              <a:ext uri="{FF2B5EF4-FFF2-40B4-BE49-F238E27FC236}">
                <a16:creationId xmlns:a16="http://schemas.microsoft.com/office/drawing/2014/main" id="{B91B52C3-1D48-680A-9207-5CA9CB35F40F}"/>
              </a:ext>
            </a:extLst>
          </p:cNvPr>
          <p:cNvSpPr/>
          <p:nvPr userDrawn="1"/>
        </p:nvSpPr>
        <p:spPr>
          <a:xfrm>
            <a:off x="0" y="-6613"/>
            <a:ext cx="1155032" cy="1203158"/>
          </a:xfrm>
          <a:prstGeom prst="homePlate">
            <a:avLst/>
          </a:prstGeom>
          <a:solidFill>
            <a:srgbClr val="7D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1FF09F03-33A4-D70A-15A2-5248C95C7E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2" t="17773" r="75614" b="18543"/>
          <a:stretch/>
        </p:blipFill>
        <p:spPr>
          <a:xfrm>
            <a:off x="159878" y="290423"/>
            <a:ext cx="617563" cy="61200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EBDC6932-22E5-503F-9BCC-132083EAAF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1577" y="6278467"/>
            <a:ext cx="1826491" cy="467277"/>
          </a:xfrm>
          <a:prstGeom prst="rect">
            <a:avLst/>
          </a:prstGeom>
        </p:spPr>
      </p:pic>
    </p:spTree>
    <p:extLst>
      <p:ext uri="{BB962C8B-B14F-4D97-AF65-F5344CB8AC3E}">
        <p14:creationId xmlns:p14="http://schemas.microsoft.com/office/powerpoint/2010/main" val="272007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C800CD-C944-1AE3-C6B3-86443AC32D5D}"/>
              </a:ext>
            </a:extLst>
          </p:cNvPr>
          <p:cNvSpPr/>
          <p:nvPr userDrawn="1"/>
        </p:nvSpPr>
        <p:spPr>
          <a:xfrm>
            <a:off x="0" y="0"/>
            <a:ext cx="12192000" cy="1203158"/>
          </a:xfrm>
          <a:prstGeom prst="rect">
            <a:avLst/>
          </a:prstGeom>
          <a:solidFill>
            <a:srgbClr val="CD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296000" y="324000"/>
            <a:ext cx="9949873" cy="512330"/>
          </a:xfrm>
        </p:spPr>
        <p:txBody>
          <a:bodyPr>
            <a:noAutofit/>
          </a:bodyPr>
          <a:lstStyle>
            <a:lvl1pPr>
              <a:defRPr sz="3600" b="1">
                <a:solidFill>
                  <a:srgbClr val="7D314C"/>
                </a:solidFill>
                <a:latin typeface="Trebuchet MS" panose="020B0603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99C830-CC48-4AA0-B9A8-D0C1DCF4CDA3}"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335C6F-B607-4454-8620-37AEFBAD9AE1}" type="slidenum">
              <a:rPr lang="en-GB" smtClean="0"/>
              <a:t>‹#›</a:t>
            </a:fld>
            <a:endParaRPr lang="en-GB"/>
          </a:p>
        </p:txBody>
      </p:sp>
      <p:sp>
        <p:nvSpPr>
          <p:cNvPr id="13" name="Arrow: Pentagon 12">
            <a:extLst>
              <a:ext uri="{FF2B5EF4-FFF2-40B4-BE49-F238E27FC236}">
                <a16:creationId xmlns:a16="http://schemas.microsoft.com/office/drawing/2014/main" id="{F5E16E4E-6AB9-E831-5FBF-7B0BB53D05B3}"/>
              </a:ext>
            </a:extLst>
          </p:cNvPr>
          <p:cNvSpPr/>
          <p:nvPr userDrawn="1"/>
        </p:nvSpPr>
        <p:spPr>
          <a:xfrm>
            <a:off x="0" y="-6613"/>
            <a:ext cx="1155032" cy="1203158"/>
          </a:xfrm>
          <a:prstGeom prst="homePlate">
            <a:avLst/>
          </a:prstGeom>
          <a:solidFill>
            <a:srgbClr val="7D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Text&#10;&#10;Description automatically generated">
            <a:extLst>
              <a:ext uri="{FF2B5EF4-FFF2-40B4-BE49-F238E27FC236}">
                <a16:creationId xmlns:a16="http://schemas.microsoft.com/office/drawing/2014/main" id="{DDB44624-BEFE-39F7-99E2-B467E15989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2" t="17773" r="75614" b="18543"/>
          <a:stretch/>
        </p:blipFill>
        <p:spPr>
          <a:xfrm>
            <a:off x="159878" y="290423"/>
            <a:ext cx="617563" cy="612000"/>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CA890CAC-29F0-E8FE-5918-C68558F5CA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1577" y="6278467"/>
            <a:ext cx="1826491" cy="467277"/>
          </a:xfrm>
          <a:prstGeom prst="rect">
            <a:avLst/>
          </a:prstGeom>
        </p:spPr>
      </p:pic>
    </p:spTree>
    <p:extLst>
      <p:ext uri="{BB962C8B-B14F-4D97-AF65-F5344CB8AC3E}">
        <p14:creationId xmlns:p14="http://schemas.microsoft.com/office/powerpoint/2010/main" val="348205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0533A9-2ED7-F803-5D92-ACB68958CBBC}"/>
              </a:ext>
            </a:extLst>
          </p:cNvPr>
          <p:cNvSpPr/>
          <p:nvPr userDrawn="1"/>
        </p:nvSpPr>
        <p:spPr>
          <a:xfrm>
            <a:off x="0" y="0"/>
            <a:ext cx="12192000" cy="1203158"/>
          </a:xfrm>
          <a:prstGeom prst="rect">
            <a:avLst/>
          </a:prstGeom>
          <a:solidFill>
            <a:srgbClr val="CD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296000" y="324000"/>
            <a:ext cx="9949873" cy="512330"/>
          </a:xfrm>
        </p:spPr>
        <p:txBody>
          <a:bodyPr>
            <a:noAutofit/>
          </a:bodyPr>
          <a:lstStyle>
            <a:lvl1pPr>
              <a:defRPr sz="3600" b="1">
                <a:solidFill>
                  <a:srgbClr val="7D314C"/>
                </a:solidFill>
                <a:latin typeface="Trebuchet MS" panose="020B0603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99C830-CC48-4AA0-B9A8-D0C1DCF4CDA3}" type="datetimeFigureOut">
              <a:rPr lang="en-GB" smtClean="0"/>
              <a:t>18/08/2022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335C6F-B607-4454-8620-37AEFBAD9AE1}" type="slidenum">
              <a:rPr lang="en-GB" smtClean="0"/>
              <a:t>‹#›</a:t>
            </a:fld>
            <a:endParaRPr lang="en-GB"/>
          </a:p>
        </p:txBody>
      </p:sp>
      <p:sp>
        <p:nvSpPr>
          <p:cNvPr id="9" name="Arrow: Pentagon 8">
            <a:extLst>
              <a:ext uri="{FF2B5EF4-FFF2-40B4-BE49-F238E27FC236}">
                <a16:creationId xmlns:a16="http://schemas.microsoft.com/office/drawing/2014/main" id="{CBD2B28F-0A78-47CB-287C-3FB4271EE850}"/>
              </a:ext>
            </a:extLst>
          </p:cNvPr>
          <p:cNvSpPr/>
          <p:nvPr userDrawn="1"/>
        </p:nvSpPr>
        <p:spPr>
          <a:xfrm>
            <a:off x="0" y="-6613"/>
            <a:ext cx="1155032" cy="1203158"/>
          </a:xfrm>
          <a:prstGeom prst="homePlate">
            <a:avLst/>
          </a:prstGeom>
          <a:solidFill>
            <a:srgbClr val="7D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Text&#10;&#10;Description automatically generated">
            <a:extLst>
              <a:ext uri="{FF2B5EF4-FFF2-40B4-BE49-F238E27FC236}">
                <a16:creationId xmlns:a16="http://schemas.microsoft.com/office/drawing/2014/main" id="{F91E8173-A8F9-6C36-D1AC-6C369967D9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2" t="17773" r="75614" b="18543"/>
          <a:stretch/>
        </p:blipFill>
        <p:spPr>
          <a:xfrm>
            <a:off x="159878" y="290423"/>
            <a:ext cx="617563" cy="612000"/>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37CEA414-5ED6-447E-41C3-50AAE26EB5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1577" y="6278467"/>
            <a:ext cx="1826491" cy="467277"/>
          </a:xfrm>
          <a:prstGeom prst="rect">
            <a:avLst/>
          </a:prstGeom>
        </p:spPr>
      </p:pic>
    </p:spTree>
    <p:extLst>
      <p:ext uri="{BB962C8B-B14F-4D97-AF65-F5344CB8AC3E}">
        <p14:creationId xmlns:p14="http://schemas.microsoft.com/office/powerpoint/2010/main" val="170881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9C830-CC48-4AA0-B9A8-D0C1DCF4CDA3}" type="datetimeFigureOut">
              <a:rPr lang="en-GB" smtClean="0"/>
              <a:t>18/08/2022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35C6F-B607-4454-8620-37AEFBAD9AE1}" type="slidenum">
              <a:rPr lang="en-GB" smtClean="0"/>
              <a:t>‹#›</a:t>
            </a:fld>
            <a:endParaRPr lang="en-GB"/>
          </a:p>
        </p:txBody>
      </p:sp>
    </p:spTree>
    <p:extLst>
      <p:ext uri="{BB962C8B-B14F-4D97-AF65-F5344CB8AC3E}">
        <p14:creationId xmlns:p14="http://schemas.microsoft.com/office/powerpoint/2010/main" val="1644782031"/>
      </p:ext>
    </p:extLst>
  </p:cSld>
  <p:clrMap bg1="lt1" tx1="dk1" bg2="lt2" tx2="dk2" accent1="accent1" accent2="accent2" accent3="accent3" accent4="accent4" accent5="accent5" accent6="accent6" hlink="hlink" folHlink="folHlink"/>
  <p:sldLayoutIdLst>
    <p:sldLayoutId id="2147483709" r:id="rId1"/>
    <p:sldLayoutId id="2147483685" r:id="rId2"/>
    <p:sldLayoutId id="2147483686" r:id="rId3"/>
    <p:sldLayoutId id="2147483710" r:id="rId4"/>
    <p:sldLayoutId id="2147483687" r:id="rId5"/>
    <p:sldLayoutId id="2147483688" r:id="rId6"/>
    <p:sldLayoutId id="2147483696" r:id="rId7"/>
    <p:sldLayoutId id="2147483689" r:id="rId8"/>
    <p:sldLayoutId id="2147483690" r:id="rId9"/>
    <p:sldLayoutId id="2147483691" r:id="rId10"/>
    <p:sldLayoutId id="2147483692" r:id="rId11"/>
    <p:sldLayoutId id="2147483693" r:id="rId12"/>
    <p:sldLayoutId id="2147483694" r:id="rId13"/>
    <p:sldLayoutId id="2147483695" r:id="rId14"/>
    <p:sldLayoutId id="2147483654" r:id="rId15"/>
    <p:sldLayoutId id="2147483711" r:id="rId16"/>
    <p:sldLayoutId id="2147483712" r:id="rId17"/>
    <p:sldLayoutId id="2147483713" r:id="rId18"/>
    <p:sldLayoutId id="2147483714"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728DBE-516E-5669-D06A-C1F75D75FB6E}"/>
              </a:ext>
            </a:extLst>
          </p:cNvPr>
          <p:cNvSpPr>
            <a:spLocks noGrp="1"/>
          </p:cNvSpPr>
          <p:nvPr>
            <p:ph type="ctrTitle"/>
          </p:nvPr>
        </p:nvSpPr>
        <p:spPr>
          <a:xfrm>
            <a:off x="4920342" y="2591427"/>
            <a:ext cx="7048138" cy="669305"/>
          </a:xfrm>
        </p:spPr>
        <p:txBody>
          <a:bodyPr>
            <a:normAutofit fontScale="90000"/>
          </a:bodyPr>
          <a:lstStyle/>
          <a:p>
            <a:r>
              <a:rPr lang="en-US" b="1" dirty="0"/>
              <a:t>The Fourth Money Laundering Directive (4MLD)</a:t>
            </a:r>
            <a:br>
              <a:rPr lang="en-US" b="1" dirty="0"/>
            </a:br>
            <a:endParaRPr lang="en-GB" b="1" dirty="0"/>
          </a:p>
        </p:txBody>
      </p:sp>
      <p:sp>
        <p:nvSpPr>
          <p:cNvPr id="5" name="Subtitle 4">
            <a:extLst>
              <a:ext uri="{FF2B5EF4-FFF2-40B4-BE49-F238E27FC236}">
                <a16:creationId xmlns:a16="http://schemas.microsoft.com/office/drawing/2014/main" id="{5D34CD40-0395-63C9-925E-28055DF5B54D}"/>
              </a:ext>
            </a:extLst>
          </p:cNvPr>
          <p:cNvSpPr>
            <a:spLocks noGrp="1"/>
          </p:cNvSpPr>
          <p:nvPr>
            <p:ph type="subTitle" idx="1"/>
          </p:nvPr>
        </p:nvSpPr>
        <p:spPr>
          <a:xfrm>
            <a:off x="4920341" y="3684980"/>
            <a:ext cx="5747658" cy="489857"/>
          </a:xfrm>
        </p:spPr>
        <p:txBody>
          <a:bodyPr/>
          <a:lstStyle/>
          <a:p>
            <a:r>
              <a:rPr lang="en-GB" dirty="0"/>
              <a:t>[name] [date]</a:t>
            </a:r>
          </a:p>
          <a:p>
            <a:endParaRPr lang="en-GB" dirty="0"/>
          </a:p>
        </p:txBody>
      </p:sp>
    </p:spTree>
    <p:extLst>
      <p:ext uri="{BB962C8B-B14F-4D97-AF65-F5344CB8AC3E}">
        <p14:creationId xmlns:p14="http://schemas.microsoft.com/office/powerpoint/2010/main" val="100529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66655" y="2419820"/>
            <a:ext cx="2685122" cy="992283"/>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en-US" dirty="0">
                <a:solidFill>
                  <a:schemeClr val="bg1"/>
                </a:solidFill>
                <a:latin typeface="Source Sans Pro Semibold" charset="0"/>
                <a:ea typeface="Source Sans Pro Semibold" charset="0"/>
                <a:cs typeface="Source Sans Pro Semibold" charset="0"/>
              </a:rPr>
              <a:t>Supranational Risk Assessment</a:t>
            </a:r>
          </a:p>
        </p:txBody>
      </p:sp>
      <p:sp>
        <p:nvSpPr>
          <p:cNvPr id="9" name="TextBox 8"/>
          <p:cNvSpPr txBox="1"/>
          <p:nvPr/>
        </p:nvSpPr>
        <p:spPr>
          <a:xfrm>
            <a:off x="4709057" y="2419820"/>
            <a:ext cx="2804890" cy="992283"/>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fi-FI" dirty="0" err="1">
                <a:solidFill>
                  <a:schemeClr val="bg1"/>
                </a:solidFill>
                <a:latin typeface="Source Sans Pro Semibold" charset="0"/>
                <a:ea typeface="Source Sans Pro Semibold" charset="0"/>
                <a:cs typeface="Source Sans Pro Semibold" charset="0"/>
              </a:rPr>
              <a:t>Relaxing</a:t>
            </a:r>
            <a:r>
              <a:rPr lang="fi-FI" dirty="0">
                <a:solidFill>
                  <a:schemeClr val="bg1"/>
                </a:solidFill>
                <a:latin typeface="Source Sans Pro Semibold" charset="0"/>
                <a:ea typeface="Source Sans Pro Semibold" charset="0"/>
                <a:cs typeface="Source Sans Pro Semibold" charset="0"/>
              </a:rPr>
              <a:t> of </a:t>
            </a:r>
            <a:r>
              <a:rPr lang="fi-FI" dirty="0" err="1">
                <a:solidFill>
                  <a:schemeClr val="bg1"/>
                </a:solidFill>
                <a:latin typeface="Source Sans Pro Semibold" charset="0"/>
                <a:ea typeface="Source Sans Pro Semibold" charset="0"/>
                <a:cs typeface="Source Sans Pro Semibold" charset="0"/>
              </a:rPr>
              <a:t>the</a:t>
            </a:r>
            <a:r>
              <a:rPr lang="fi-FI" dirty="0">
                <a:solidFill>
                  <a:schemeClr val="bg1"/>
                </a:solidFill>
                <a:latin typeface="Source Sans Pro Semibold" charset="0"/>
                <a:ea typeface="Source Sans Pro Semibold" charset="0"/>
                <a:cs typeface="Source Sans Pro Semibold" charset="0"/>
              </a:rPr>
              <a:t> </a:t>
            </a:r>
            <a:r>
              <a:rPr lang="fi-FI" dirty="0" err="1">
                <a:solidFill>
                  <a:schemeClr val="bg1"/>
                </a:solidFill>
                <a:latin typeface="Source Sans Pro Semibold" charset="0"/>
                <a:ea typeface="Source Sans Pro Semibold" charset="0"/>
                <a:cs typeface="Source Sans Pro Semibold" charset="0"/>
              </a:rPr>
              <a:t>rules</a:t>
            </a:r>
            <a:r>
              <a:rPr lang="fi-FI" dirty="0">
                <a:solidFill>
                  <a:schemeClr val="bg1"/>
                </a:solidFill>
                <a:latin typeface="Source Sans Pro Semibold" charset="0"/>
                <a:ea typeface="Source Sans Pro Semibold" charset="0"/>
                <a:cs typeface="Source Sans Pro Semibold" charset="0"/>
              </a:rPr>
              <a:t> on </a:t>
            </a:r>
            <a:r>
              <a:rPr lang="fi-FI" dirty="0" err="1">
                <a:solidFill>
                  <a:schemeClr val="bg1"/>
                </a:solidFill>
                <a:latin typeface="Source Sans Pro Semibold" charset="0"/>
                <a:ea typeface="Source Sans Pro Semibold" charset="0"/>
                <a:cs typeface="Source Sans Pro Semibold" charset="0"/>
              </a:rPr>
              <a:t>PEPs</a:t>
            </a:r>
            <a:endParaRPr lang="fi-FI" dirty="0">
              <a:solidFill>
                <a:schemeClr val="bg1"/>
              </a:solidFill>
              <a:latin typeface="Source Sans Pro Semibold" charset="0"/>
              <a:ea typeface="Source Sans Pro Semibold" charset="0"/>
              <a:cs typeface="Source Sans Pro Semibold" charset="0"/>
            </a:endParaRPr>
          </a:p>
        </p:txBody>
      </p:sp>
      <p:sp>
        <p:nvSpPr>
          <p:cNvPr id="11" name="TextBox 10"/>
          <p:cNvSpPr txBox="1"/>
          <p:nvPr/>
        </p:nvSpPr>
        <p:spPr>
          <a:xfrm>
            <a:off x="7664501" y="2408504"/>
            <a:ext cx="2504820" cy="1003599"/>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de-DE" dirty="0">
                <a:solidFill>
                  <a:schemeClr val="bg1"/>
                </a:solidFill>
                <a:latin typeface="Source Sans Pro Semibold" charset="0"/>
                <a:ea typeface="Source Sans Pro Semibold" charset="0"/>
                <a:cs typeface="Source Sans Pro Semibold" charset="0"/>
              </a:rPr>
              <a:t>Register </a:t>
            </a:r>
            <a:r>
              <a:rPr lang="de-DE" dirty="0" err="1">
                <a:solidFill>
                  <a:schemeClr val="bg1"/>
                </a:solidFill>
                <a:latin typeface="Source Sans Pro Semibold" charset="0"/>
                <a:ea typeface="Source Sans Pro Semibold" charset="0"/>
                <a:cs typeface="Source Sans Pro Semibold" charset="0"/>
              </a:rPr>
              <a:t>of</a:t>
            </a:r>
            <a:r>
              <a:rPr lang="de-DE" dirty="0">
                <a:solidFill>
                  <a:schemeClr val="bg1"/>
                </a:solidFill>
                <a:latin typeface="Source Sans Pro Semibold" charset="0"/>
                <a:ea typeface="Source Sans Pro Semibold" charset="0"/>
                <a:cs typeface="Source Sans Pro Semibold" charset="0"/>
              </a:rPr>
              <a:t> </a:t>
            </a:r>
            <a:r>
              <a:rPr lang="de-DE" dirty="0" err="1">
                <a:solidFill>
                  <a:schemeClr val="bg1"/>
                </a:solidFill>
                <a:latin typeface="Source Sans Pro Semibold" charset="0"/>
                <a:ea typeface="Source Sans Pro Semibold" charset="0"/>
                <a:cs typeface="Source Sans Pro Semibold" charset="0"/>
              </a:rPr>
              <a:t>Beneficial</a:t>
            </a:r>
            <a:r>
              <a:rPr lang="de-DE" dirty="0">
                <a:solidFill>
                  <a:schemeClr val="bg1"/>
                </a:solidFill>
                <a:latin typeface="Source Sans Pro Semibold" charset="0"/>
                <a:ea typeface="Source Sans Pro Semibold" charset="0"/>
                <a:cs typeface="Source Sans Pro Semibold" charset="0"/>
              </a:rPr>
              <a:t> </a:t>
            </a:r>
            <a:r>
              <a:rPr lang="de-DE" dirty="0" err="1">
                <a:solidFill>
                  <a:schemeClr val="bg1"/>
                </a:solidFill>
                <a:latin typeface="Source Sans Pro Semibold" charset="0"/>
                <a:ea typeface="Source Sans Pro Semibold" charset="0"/>
                <a:cs typeface="Source Sans Pro Semibold" charset="0"/>
              </a:rPr>
              <a:t>Owners</a:t>
            </a:r>
            <a:endParaRPr lang="de-DE" dirty="0">
              <a:solidFill>
                <a:schemeClr val="bg1"/>
              </a:solidFill>
              <a:latin typeface="Source Sans Pro Semibold" charset="0"/>
              <a:ea typeface="Source Sans Pro Semibold" charset="0"/>
              <a:cs typeface="Source Sans Pro Semibold" charset="0"/>
            </a:endParaRPr>
          </a:p>
        </p:txBody>
      </p:sp>
      <p:sp>
        <p:nvSpPr>
          <p:cNvPr id="19" name="TextBox 18"/>
          <p:cNvSpPr txBox="1"/>
          <p:nvPr/>
        </p:nvSpPr>
        <p:spPr>
          <a:xfrm>
            <a:off x="1866655" y="3582385"/>
            <a:ext cx="2685122" cy="1098726"/>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en-US" dirty="0">
                <a:solidFill>
                  <a:schemeClr val="bg1"/>
                </a:solidFill>
                <a:latin typeface="Source Sans Pro Semibold" charset="0"/>
                <a:ea typeface="Source Sans Pro Semibold" charset="0"/>
                <a:cs typeface="Source Sans Pro Semibold" charset="0"/>
              </a:rPr>
              <a:t>No longer applies to the gambling sector</a:t>
            </a:r>
          </a:p>
        </p:txBody>
      </p:sp>
      <p:sp>
        <p:nvSpPr>
          <p:cNvPr id="20" name="TextBox 19"/>
          <p:cNvSpPr txBox="1"/>
          <p:nvPr/>
        </p:nvSpPr>
        <p:spPr>
          <a:xfrm>
            <a:off x="4709058" y="3582385"/>
            <a:ext cx="2804890" cy="1098726"/>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fi-FI" dirty="0" err="1">
                <a:solidFill>
                  <a:schemeClr val="bg1"/>
                </a:solidFill>
                <a:latin typeface="Source Sans Pro Semibold" charset="0"/>
                <a:ea typeface="Source Sans Pro Semibold" charset="0"/>
                <a:cs typeface="Source Sans Pro Semibold" charset="0"/>
              </a:rPr>
              <a:t>Blacklist</a:t>
            </a:r>
            <a:r>
              <a:rPr lang="fi-FI" dirty="0">
                <a:solidFill>
                  <a:schemeClr val="bg1"/>
                </a:solidFill>
                <a:latin typeface="Source Sans Pro Semibold" charset="0"/>
                <a:ea typeface="Source Sans Pro Semibold" charset="0"/>
                <a:cs typeface="Source Sans Pro Semibold" charset="0"/>
              </a:rPr>
              <a:t> of </a:t>
            </a:r>
            <a:r>
              <a:rPr lang="fi-FI" dirty="0" err="1">
                <a:solidFill>
                  <a:schemeClr val="bg1"/>
                </a:solidFill>
                <a:latin typeface="Source Sans Pro Semibold" charset="0"/>
                <a:ea typeface="Source Sans Pro Semibold" charset="0"/>
                <a:cs typeface="Source Sans Pro Semibold" charset="0"/>
              </a:rPr>
              <a:t>high-risk</a:t>
            </a:r>
            <a:r>
              <a:rPr lang="fi-FI" dirty="0">
                <a:solidFill>
                  <a:schemeClr val="bg1"/>
                </a:solidFill>
                <a:latin typeface="Source Sans Pro Semibold" charset="0"/>
                <a:ea typeface="Source Sans Pro Semibold" charset="0"/>
                <a:cs typeface="Source Sans Pro Semibold" charset="0"/>
              </a:rPr>
              <a:t> </a:t>
            </a:r>
            <a:r>
              <a:rPr lang="fi-FI" dirty="0" err="1">
                <a:solidFill>
                  <a:schemeClr val="bg1"/>
                </a:solidFill>
                <a:latin typeface="Source Sans Pro Semibold" charset="0"/>
                <a:ea typeface="Source Sans Pro Semibold" charset="0"/>
                <a:cs typeface="Source Sans Pro Semibold" charset="0"/>
              </a:rPr>
              <a:t>non</a:t>
            </a:r>
            <a:r>
              <a:rPr lang="fi-FI" dirty="0">
                <a:solidFill>
                  <a:schemeClr val="bg1"/>
                </a:solidFill>
                <a:latin typeface="Source Sans Pro Semibold" charset="0"/>
                <a:ea typeface="Source Sans Pro Semibold" charset="0"/>
                <a:cs typeface="Source Sans Pro Semibold" charset="0"/>
              </a:rPr>
              <a:t>-EU </a:t>
            </a:r>
            <a:r>
              <a:rPr lang="fi-FI" dirty="0" err="1">
                <a:solidFill>
                  <a:schemeClr val="bg1"/>
                </a:solidFill>
                <a:latin typeface="Source Sans Pro Semibold" charset="0"/>
                <a:ea typeface="Source Sans Pro Semibold" charset="0"/>
                <a:cs typeface="Source Sans Pro Semibold" charset="0"/>
              </a:rPr>
              <a:t>jurisdictions</a:t>
            </a:r>
            <a:endParaRPr lang="fi-FI" dirty="0">
              <a:solidFill>
                <a:schemeClr val="bg1"/>
              </a:solidFill>
              <a:latin typeface="Source Sans Pro Semibold" charset="0"/>
              <a:ea typeface="Source Sans Pro Semibold" charset="0"/>
              <a:cs typeface="Source Sans Pro Semibold" charset="0"/>
            </a:endParaRPr>
          </a:p>
        </p:txBody>
      </p:sp>
      <p:sp>
        <p:nvSpPr>
          <p:cNvPr id="21" name="TextBox 20"/>
          <p:cNvSpPr txBox="1"/>
          <p:nvPr/>
        </p:nvSpPr>
        <p:spPr>
          <a:xfrm>
            <a:off x="7664501" y="3582385"/>
            <a:ext cx="2504820" cy="1098726"/>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de-DE" dirty="0">
                <a:solidFill>
                  <a:schemeClr val="bg1"/>
                </a:solidFill>
                <a:latin typeface="Source Sans Pro Semibold" charset="0"/>
                <a:ea typeface="Source Sans Pro Semibold" charset="0"/>
                <a:cs typeface="Source Sans Pro Semibold" charset="0"/>
              </a:rPr>
              <a:t>Virtual </a:t>
            </a:r>
            <a:r>
              <a:rPr lang="de-DE" dirty="0" err="1">
                <a:solidFill>
                  <a:schemeClr val="bg1"/>
                </a:solidFill>
                <a:latin typeface="Source Sans Pro Semibold" charset="0"/>
                <a:ea typeface="Source Sans Pro Semibold" charset="0"/>
                <a:cs typeface="Source Sans Pro Semibold" charset="0"/>
              </a:rPr>
              <a:t>currencies</a:t>
            </a:r>
            <a:r>
              <a:rPr lang="de-DE" dirty="0">
                <a:solidFill>
                  <a:schemeClr val="bg1"/>
                </a:solidFill>
                <a:latin typeface="Source Sans Pro Semibold" charset="0"/>
                <a:ea typeface="Source Sans Pro Semibold" charset="0"/>
                <a:cs typeface="Source Sans Pro Semibold" charset="0"/>
              </a:rPr>
              <a:t> </a:t>
            </a:r>
          </a:p>
        </p:txBody>
      </p:sp>
      <p:sp>
        <p:nvSpPr>
          <p:cNvPr id="4" name="Oval 3"/>
          <p:cNvSpPr/>
          <p:nvPr/>
        </p:nvSpPr>
        <p:spPr>
          <a:xfrm>
            <a:off x="7125177" y="3023847"/>
            <a:ext cx="342052" cy="342052"/>
          </a:xfrm>
          <a:prstGeom prst="ellipse">
            <a:avLst/>
          </a:prstGeom>
          <a:solidFill>
            <a:srgbClr val="391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TextBox 5"/>
          <p:cNvSpPr txBox="1"/>
          <p:nvPr/>
        </p:nvSpPr>
        <p:spPr>
          <a:xfrm>
            <a:off x="6988954" y="3086643"/>
            <a:ext cx="609974" cy="338554"/>
          </a:xfrm>
          <a:prstGeom prst="rect">
            <a:avLst/>
          </a:prstGeom>
          <a:solidFill>
            <a:srgbClr val="39134C"/>
          </a:solidFill>
        </p:spPr>
        <p:txBody>
          <a:bodyPr wrap="square" rtlCol="0">
            <a:spAutoFit/>
          </a:bodyPr>
          <a:lstStyle/>
          <a:p>
            <a:pPr algn="ctr"/>
            <a:r>
              <a:rPr lang="en-US" sz="1600" b="1" dirty="0">
                <a:solidFill>
                  <a:schemeClr val="bg1"/>
                </a:solidFill>
                <a:latin typeface="Source Sans Pro" charset="0"/>
                <a:ea typeface="Source Sans Pro" charset="0"/>
                <a:cs typeface="Source Sans Pro" charset="0"/>
              </a:rPr>
              <a:t>NO</a:t>
            </a:r>
            <a:endParaRPr lang="en-GB" sz="1600" b="1" dirty="0">
              <a:solidFill>
                <a:schemeClr val="bg1"/>
              </a:solidFill>
              <a:latin typeface="Source Sans Pro" charset="0"/>
              <a:ea typeface="Source Sans Pro" charset="0"/>
              <a:cs typeface="Source Sans Pro" charset="0"/>
            </a:endParaRPr>
          </a:p>
        </p:txBody>
      </p:sp>
      <p:sp>
        <p:nvSpPr>
          <p:cNvPr id="15" name="Oval 14"/>
          <p:cNvSpPr/>
          <p:nvPr/>
        </p:nvSpPr>
        <p:spPr>
          <a:xfrm>
            <a:off x="9782328" y="3023847"/>
            <a:ext cx="342052" cy="342052"/>
          </a:xfrm>
          <a:prstGeom prst="ellipse">
            <a:avLst/>
          </a:prstGeom>
          <a:solidFill>
            <a:srgbClr val="391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TextBox 15"/>
          <p:cNvSpPr txBox="1"/>
          <p:nvPr/>
        </p:nvSpPr>
        <p:spPr>
          <a:xfrm>
            <a:off x="9646105" y="3109128"/>
            <a:ext cx="609974" cy="307777"/>
          </a:xfrm>
          <a:prstGeom prst="rect">
            <a:avLst/>
          </a:prstGeom>
          <a:solidFill>
            <a:srgbClr val="39134C"/>
          </a:solidFill>
        </p:spPr>
        <p:txBody>
          <a:bodyPr wrap="square" rtlCol="0">
            <a:spAutoFit/>
          </a:bodyPr>
          <a:lstStyle/>
          <a:p>
            <a:pPr algn="ctr"/>
            <a:r>
              <a:rPr lang="en-US" sz="1400" b="1" dirty="0">
                <a:solidFill>
                  <a:schemeClr val="bg1"/>
                </a:solidFill>
                <a:latin typeface="Source Sans Pro" charset="0"/>
                <a:ea typeface="Source Sans Pro" charset="0"/>
                <a:cs typeface="Source Sans Pro" charset="0"/>
              </a:rPr>
              <a:t>YES</a:t>
            </a:r>
            <a:endParaRPr lang="en-GB" sz="1400" b="1" dirty="0">
              <a:solidFill>
                <a:schemeClr val="bg1"/>
              </a:solidFill>
              <a:latin typeface="Source Sans Pro" charset="0"/>
              <a:ea typeface="Source Sans Pro" charset="0"/>
              <a:cs typeface="Source Sans Pro" charset="0"/>
            </a:endParaRPr>
          </a:p>
        </p:txBody>
      </p:sp>
      <p:sp>
        <p:nvSpPr>
          <p:cNvPr id="17" name="Oval 16"/>
          <p:cNvSpPr/>
          <p:nvPr/>
        </p:nvSpPr>
        <p:spPr>
          <a:xfrm>
            <a:off x="4169733" y="3023847"/>
            <a:ext cx="342052" cy="342052"/>
          </a:xfrm>
          <a:prstGeom prst="ellipse">
            <a:avLst/>
          </a:prstGeom>
          <a:solidFill>
            <a:srgbClr val="391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p:cNvSpPr txBox="1"/>
          <p:nvPr/>
        </p:nvSpPr>
        <p:spPr>
          <a:xfrm>
            <a:off x="4033510" y="3109128"/>
            <a:ext cx="609974" cy="307777"/>
          </a:xfrm>
          <a:prstGeom prst="rect">
            <a:avLst/>
          </a:prstGeom>
          <a:solidFill>
            <a:srgbClr val="39134C"/>
          </a:solidFill>
        </p:spPr>
        <p:txBody>
          <a:bodyPr wrap="square" rtlCol="0">
            <a:spAutoFit/>
          </a:bodyPr>
          <a:lstStyle/>
          <a:p>
            <a:pPr algn="ctr"/>
            <a:r>
              <a:rPr lang="en-US" sz="1400" b="1" dirty="0">
                <a:solidFill>
                  <a:schemeClr val="bg1"/>
                </a:solidFill>
                <a:latin typeface="Source Sans Pro" charset="0"/>
                <a:ea typeface="Source Sans Pro" charset="0"/>
                <a:cs typeface="Source Sans Pro" charset="0"/>
              </a:rPr>
              <a:t>YES</a:t>
            </a:r>
            <a:endParaRPr lang="en-GB" sz="1600" b="1" dirty="0">
              <a:solidFill>
                <a:schemeClr val="bg1"/>
              </a:solidFill>
              <a:latin typeface="Source Sans Pro" charset="0"/>
              <a:ea typeface="Source Sans Pro" charset="0"/>
              <a:cs typeface="Source Sans Pro" charset="0"/>
            </a:endParaRPr>
          </a:p>
        </p:txBody>
      </p:sp>
      <p:sp>
        <p:nvSpPr>
          <p:cNvPr id="23" name="Oval 22"/>
          <p:cNvSpPr/>
          <p:nvPr/>
        </p:nvSpPr>
        <p:spPr>
          <a:xfrm>
            <a:off x="7125177" y="4293128"/>
            <a:ext cx="342052" cy="342052"/>
          </a:xfrm>
          <a:prstGeom prst="ellipse">
            <a:avLst/>
          </a:prstGeom>
          <a:solidFill>
            <a:srgbClr val="391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p:cNvSpPr txBox="1"/>
          <p:nvPr/>
        </p:nvSpPr>
        <p:spPr>
          <a:xfrm>
            <a:off x="6988954" y="4378409"/>
            <a:ext cx="609974" cy="307777"/>
          </a:xfrm>
          <a:prstGeom prst="rect">
            <a:avLst/>
          </a:prstGeom>
          <a:solidFill>
            <a:srgbClr val="39134C"/>
          </a:solidFill>
        </p:spPr>
        <p:txBody>
          <a:bodyPr wrap="square" rtlCol="0">
            <a:spAutoFit/>
          </a:bodyPr>
          <a:lstStyle/>
          <a:p>
            <a:pPr algn="ctr"/>
            <a:r>
              <a:rPr lang="en-US" sz="1400" b="1" dirty="0">
                <a:solidFill>
                  <a:schemeClr val="bg1"/>
                </a:solidFill>
                <a:latin typeface="Source Sans Pro" charset="0"/>
                <a:ea typeface="Source Sans Pro" charset="0"/>
                <a:cs typeface="Source Sans Pro" charset="0"/>
              </a:rPr>
              <a:t>YES</a:t>
            </a:r>
            <a:endParaRPr lang="en-GB" sz="1600" b="1" dirty="0">
              <a:solidFill>
                <a:schemeClr val="bg1"/>
              </a:solidFill>
              <a:latin typeface="Source Sans Pro" charset="0"/>
              <a:ea typeface="Source Sans Pro" charset="0"/>
              <a:cs typeface="Source Sans Pro" charset="0"/>
            </a:endParaRPr>
          </a:p>
        </p:txBody>
      </p:sp>
      <p:sp>
        <p:nvSpPr>
          <p:cNvPr id="25" name="Oval 24"/>
          <p:cNvSpPr/>
          <p:nvPr/>
        </p:nvSpPr>
        <p:spPr>
          <a:xfrm>
            <a:off x="4169734" y="4293128"/>
            <a:ext cx="342052" cy="342052"/>
          </a:xfrm>
          <a:prstGeom prst="ellipse">
            <a:avLst/>
          </a:prstGeom>
          <a:solidFill>
            <a:srgbClr val="391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6" name="TextBox 25"/>
          <p:cNvSpPr txBox="1"/>
          <p:nvPr/>
        </p:nvSpPr>
        <p:spPr>
          <a:xfrm>
            <a:off x="4033511" y="4355924"/>
            <a:ext cx="609974" cy="338554"/>
          </a:xfrm>
          <a:prstGeom prst="rect">
            <a:avLst/>
          </a:prstGeom>
          <a:solidFill>
            <a:srgbClr val="39134C"/>
          </a:solidFill>
        </p:spPr>
        <p:txBody>
          <a:bodyPr wrap="square" rtlCol="0">
            <a:spAutoFit/>
          </a:bodyPr>
          <a:lstStyle/>
          <a:p>
            <a:pPr algn="ctr"/>
            <a:r>
              <a:rPr lang="en-US" sz="1600" b="1" dirty="0">
                <a:solidFill>
                  <a:schemeClr val="bg1"/>
                </a:solidFill>
                <a:latin typeface="Source Sans Pro" charset="0"/>
                <a:ea typeface="Source Sans Pro" charset="0"/>
                <a:cs typeface="Source Sans Pro" charset="0"/>
              </a:rPr>
              <a:t>NO</a:t>
            </a:r>
            <a:endParaRPr lang="en-GB" sz="1600" b="1" dirty="0">
              <a:solidFill>
                <a:schemeClr val="bg1"/>
              </a:solidFill>
              <a:latin typeface="Source Sans Pro" charset="0"/>
              <a:ea typeface="Source Sans Pro" charset="0"/>
              <a:cs typeface="Source Sans Pro" charset="0"/>
            </a:endParaRPr>
          </a:p>
        </p:txBody>
      </p:sp>
      <p:sp>
        <p:nvSpPr>
          <p:cNvPr id="27" name="Oval 26"/>
          <p:cNvSpPr/>
          <p:nvPr/>
        </p:nvSpPr>
        <p:spPr>
          <a:xfrm>
            <a:off x="9780590" y="4293128"/>
            <a:ext cx="342052" cy="342052"/>
          </a:xfrm>
          <a:prstGeom prst="ellipse">
            <a:avLst/>
          </a:prstGeom>
          <a:solidFill>
            <a:srgbClr val="391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TextBox 27"/>
          <p:cNvSpPr txBox="1"/>
          <p:nvPr/>
        </p:nvSpPr>
        <p:spPr>
          <a:xfrm>
            <a:off x="9644367" y="4322309"/>
            <a:ext cx="609974" cy="400110"/>
          </a:xfrm>
          <a:prstGeom prst="rect">
            <a:avLst/>
          </a:prstGeom>
          <a:solidFill>
            <a:srgbClr val="39134C"/>
          </a:solidFill>
        </p:spPr>
        <p:txBody>
          <a:bodyPr wrap="square" rtlCol="0">
            <a:spAutoFit/>
          </a:bodyPr>
          <a:lstStyle/>
          <a:p>
            <a:pPr algn="ctr"/>
            <a:r>
              <a:rPr lang="en-US" sz="2000" b="1" dirty="0">
                <a:solidFill>
                  <a:schemeClr val="bg1"/>
                </a:solidFill>
                <a:latin typeface="Source Sans Pro" charset="0"/>
                <a:ea typeface="Source Sans Pro" charset="0"/>
                <a:cs typeface="Source Sans Pro" charset="0"/>
              </a:rPr>
              <a:t>?</a:t>
            </a:r>
            <a:endParaRPr lang="en-GB" sz="2000" b="1" dirty="0">
              <a:solidFill>
                <a:schemeClr val="bg1"/>
              </a:solidFill>
              <a:latin typeface="Source Sans Pro" charset="0"/>
              <a:ea typeface="Source Sans Pro" charset="0"/>
              <a:cs typeface="Source Sans Pro" charset="0"/>
            </a:endParaRPr>
          </a:p>
        </p:txBody>
      </p:sp>
      <p:sp>
        <p:nvSpPr>
          <p:cNvPr id="10" name="Title 9">
            <a:extLst>
              <a:ext uri="{FF2B5EF4-FFF2-40B4-BE49-F238E27FC236}">
                <a16:creationId xmlns:a16="http://schemas.microsoft.com/office/drawing/2014/main" id="{1B7C84C8-CCBC-8890-7C3C-51FA93E23770}"/>
              </a:ext>
            </a:extLst>
          </p:cNvPr>
          <p:cNvSpPr>
            <a:spLocks noGrp="1"/>
          </p:cNvSpPr>
          <p:nvPr>
            <p:ph type="title"/>
          </p:nvPr>
        </p:nvSpPr>
        <p:spPr/>
        <p:txBody>
          <a:bodyPr/>
          <a:lstStyle/>
          <a:p>
            <a:r>
              <a:rPr lang="en-GB" dirty="0"/>
              <a:t>What’s New?</a:t>
            </a:r>
          </a:p>
        </p:txBody>
      </p:sp>
    </p:spTree>
    <p:extLst>
      <p:ext uri="{BB962C8B-B14F-4D97-AF65-F5344CB8AC3E}">
        <p14:creationId xmlns:p14="http://schemas.microsoft.com/office/powerpoint/2010/main" val="57982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8" grpId="0" animBg="1"/>
      <p:bldP spid="24" grpId="0" animBg="1"/>
      <p:bldP spid="26"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472906" y="1348490"/>
            <a:ext cx="3886841" cy="4664210"/>
          </a:xfrm>
          <a:prstGeom prst="rect">
            <a:avLst/>
          </a:prstGeom>
        </p:spPr>
      </p:pic>
      <p:sp>
        <p:nvSpPr>
          <p:cNvPr id="5" name="TextBox 4"/>
          <p:cNvSpPr txBox="1"/>
          <p:nvPr/>
        </p:nvSpPr>
        <p:spPr>
          <a:xfrm>
            <a:off x="1170261" y="1885682"/>
            <a:ext cx="4925739" cy="2718436"/>
          </a:xfrm>
          <a:prstGeom prst="rect">
            <a:avLst/>
          </a:prstGeom>
          <a:noFill/>
        </p:spPr>
        <p:txBody>
          <a:bodyPr wrap="square" rtlCol="0">
            <a:spAutoFit/>
          </a:bodyPr>
          <a:lstStyle/>
          <a:p>
            <a:pPr marL="342900" indent="-342900">
              <a:lnSpc>
                <a:spcPts val="2560"/>
              </a:lnSpc>
              <a:spcAft>
                <a:spcPts val="1200"/>
              </a:spcAft>
              <a:buFont typeface="+mj-lt"/>
              <a:buAutoNum type="arabicPeriod"/>
            </a:pPr>
            <a:r>
              <a:rPr lang="en-US" sz="2000" dirty="0">
                <a:ea typeface="Source Sans Pro" charset="0"/>
                <a:cs typeface="Source Sans Pro" charset="0"/>
              </a:rPr>
              <a:t>Expanded definition of PEP – to include domestic as well as foreign public officials</a:t>
            </a:r>
          </a:p>
          <a:p>
            <a:pPr marL="342900" indent="-342900">
              <a:lnSpc>
                <a:spcPts val="2560"/>
              </a:lnSpc>
              <a:spcAft>
                <a:spcPts val="1200"/>
              </a:spcAft>
              <a:buFont typeface="+mj-lt"/>
              <a:buAutoNum type="arabicPeriod"/>
            </a:pPr>
            <a:r>
              <a:rPr lang="en-US" sz="2000" dirty="0">
                <a:ea typeface="Source Sans Pro" charset="0"/>
                <a:cs typeface="Source Sans Pro" charset="0"/>
              </a:rPr>
              <a:t>Expanded scope – to now cover all the gambling sector and letting agents</a:t>
            </a:r>
          </a:p>
          <a:p>
            <a:pPr marL="342900" indent="-342900">
              <a:lnSpc>
                <a:spcPts val="2560"/>
              </a:lnSpc>
              <a:spcAft>
                <a:spcPts val="1200"/>
              </a:spcAft>
              <a:buFont typeface="+mj-lt"/>
              <a:buAutoNum type="arabicPeriod"/>
            </a:pPr>
            <a:r>
              <a:rPr lang="en-US" sz="2000" dirty="0">
                <a:ea typeface="Source Sans Pro" charset="0"/>
                <a:cs typeface="Source Sans Pro" charset="0"/>
              </a:rPr>
              <a:t>High-value traders and one-off cash transactions – a drop in threshold to EUR 10,000</a:t>
            </a:r>
          </a:p>
        </p:txBody>
      </p:sp>
      <p:pic>
        <p:nvPicPr>
          <p:cNvPr id="6" name="Picture 5">
            <a:extLst>
              <a:ext uri="{FF2B5EF4-FFF2-40B4-BE49-F238E27FC236}">
                <a16:creationId xmlns:a16="http://schemas.microsoft.com/office/drawing/2014/main" id="{CB8ED59C-752F-6E4C-86C2-3990CE2B48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6487" y="4885730"/>
            <a:ext cx="940110" cy="705082"/>
          </a:xfrm>
          <a:prstGeom prst="rect">
            <a:avLst/>
          </a:prstGeom>
        </p:spPr>
      </p:pic>
      <p:pic>
        <p:nvPicPr>
          <p:cNvPr id="7" name="Picture 6">
            <a:extLst>
              <a:ext uri="{FF2B5EF4-FFF2-40B4-BE49-F238E27FC236}">
                <a16:creationId xmlns:a16="http://schemas.microsoft.com/office/drawing/2014/main" id="{05820841-3743-7941-851B-A4E46DC965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8421" y="4885730"/>
            <a:ext cx="940110" cy="705082"/>
          </a:xfrm>
          <a:prstGeom prst="rect">
            <a:avLst/>
          </a:prstGeom>
        </p:spPr>
      </p:pic>
      <p:pic>
        <p:nvPicPr>
          <p:cNvPr id="8" name="Picture 7">
            <a:extLst>
              <a:ext uri="{FF2B5EF4-FFF2-40B4-BE49-F238E27FC236}">
                <a16:creationId xmlns:a16="http://schemas.microsoft.com/office/drawing/2014/main" id="{29326DB7-01CD-2344-8026-0CFD3B65BB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755" y="4885730"/>
            <a:ext cx="1014142" cy="705082"/>
          </a:xfrm>
          <a:prstGeom prst="rect">
            <a:avLst/>
          </a:prstGeom>
        </p:spPr>
      </p:pic>
      <p:pic>
        <p:nvPicPr>
          <p:cNvPr id="9" name="Picture 8">
            <a:extLst>
              <a:ext uri="{FF2B5EF4-FFF2-40B4-BE49-F238E27FC236}">
                <a16:creationId xmlns:a16="http://schemas.microsoft.com/office/drawing/2014/main" id="{E82D24D4-E53F-B04E-9E34-A8B5B56891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9121" y="4885730"/>
            <a:ext cx="940110" cy="705082"/>
          </a:xfrm>
          <a:prstGeom prst="rect">
            <a:avLst/>
          </a:prstGeom>
        </p:spPr>
      </p:pic>
      <p:sp>
        <p:nvSpPr>
          <p:cNvPr id="12" name="Title 11">
            <a:extLst>
              <a:ext uri="{FF2B5EF4-FFF2-40B4-BE49-F238E27FC236}">
                <a16:creationId xmlns:a16="http://schemas.microsoft.com/office/drawing/2014/main" id="{1869D38C-1D31-CB37-4BEE-2F93EDC66322}"/>
              </a:ext>
            </a:extLst>
          </p:cNvPr>
          <p:cNvSpPr>
            <a:spLocks noGrp="1"/>
          </p:cNvSpPr>
          <p:nvPr>
            <p:ph type="title"/>
          </p:nvPr>
        </p:nvSpPr>
        <p:spPr/>
        <p:txBody>
          <a:bodyPr/>
          <a:lstStyle/>
          <a:p>
            <a:r>
              <a:rPr lang="en-GB" dirty="0"/>
              <a:t>What’s Changed?</a:t>
            </a:r>
          </a:p>
        </p:txBody>
      </p:sp>
    </p:spTree>
    <p:extLst>
      <p:ext uri="{BB962C8B-B14F-4D97-AF65-F5344CB8AC3E}">
        <p14:creationId xmlns:p14="http://schemas.microsoft.com/office/powerpoint/2010/main" val="1184988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472906" y="1348490"/>
            <a:ext cx="3886841" cy="4664210"/>
          </a:xfrm>
          <a:prstGeom prst="rect">
            <a:avLst/>
          </a:prstGeom>
        </p:spPr>
      </p:pic>
      <p:sp>
        <p:nvSpPr>
          <p:cNvPr id="5" name="TextBox 4"/>
          <p:cNvSpPr txBox="1"/>
          <p:nvPr/>
        </p:nvSpPr>
        <p:spPr>
          <a:xfrm>
            <a:off x="1170261" y="1885682"/>
            <a:ext cx="5440401" cy="4180375"/>
          </a:xfrm>
          <a:prstGeom prst="rect">
            <a:avLst/>
          </a:prstGeom>
          <a:noFill/>
        </p:spPr>
        <p:txBody>
          <a:bodyPr wrap="square" rtlCol="0">
            <a:spAutoFit/>
          </a:bodyPr>
          <a:lstStyle/>
          <a:p>
            <a:pPr marL="342900" indent="-342900">
              <a:lnSpc>
                <a:spcPts val="2560"/>
              </a:lnSpc>
              <a:spcAft>
                <a:spcPts val="1200"/>
              </a:spcAft>
              <a:buFont typeface="+mj-lt"/>
              <a:buAutoNum type="arabicPeriod" startAt="4"/>
            </a:pPr>
            <a:r>
              <a:rPr lang="en-US" sz="2000" dirty="0">
                <a:ea typeface="Source Sans Pro" charset="0"/>
                <a:cs typeface="Source Sans Pro" charset="0"/>
              </a:rPr>
              <a:t>Tax crimes – now a predicate offence!</a:t>
            </a:r>
          </a:p>
          <a:p>
            <a:pPr marL="342900" indent="-342900">
              <a:lnSpc>
                <a:spcPts val="2560"/>
              </a:lnSpc>
              <a:spcAft>
                <a:spcPts val="1200"/>
              </a:spcAft>
              <a:buFont typeface="+mj-lt"/>
              <a:buAutoNum type="arabicPeriod" startAt="4"/>
            </a:pPr>
            <a:r>
              <a:rPr lang="en-US" sz="2000" dirty="0">
                <a:ea typeface="Source Sans Pro" charset="0"/>
                <a:cs typeface="Source Sans Pro" charset="0"/>
              </a:rPr>
              <a:t>Change in correspondent banking definition – enhanced due diligence for all cross-border non-EEA respondent institutions</a:t>
            </a:r>
          </a:p>
          <a:p>
            <a:pPr marL="342900" indent="-342900">
              <a:lnSpc>
                <a:spcPts val="2560"/>
              </a:lnSpc>
              <a:spcAft>
                <a:spcPts val="1200"/>
              </a:spcAft>
              <a:buFont typeface="+mj-lt"/>
              <a:buAutoNum type="arabicPeriod" startAt="4"/>
            </a:pPr>
            <a:r>
              <a:rPr lang="en-US" sz="2000" dirty="0">
                <a:ea typeface="Source Sans Pro" charset="0"/>
                <a:cs typeface="Source Sans Pro" charset="0"/>
              </a:rPr>
              <a:t>E-money issuers – simplified due diligence and deferred customer checks in limited cases</a:t>
            </a:r>
          </a:p>
          <a:p>
            <a:pPr marL="342900" indent="-342900">
              <a:lnSpc>
                <a:spcPts val="2560"/>
              </a:lnSpc>
              <a:spcAft>
                <a:spcPts val="1200"/>
              </a:spcAft>
              <a:buFont typeface="+mj-lt"/>
              <a:buAutoNum type="arabicPeriod" startAt="4"/>
            </a:pPr>
            <a:r>
              <a:rPr lang="en-US" sz="2000" dirty="0">
                <a:ea typeface="Source Sans Pro" charset="0"/>
                <a:cs typeface="Source Sans Pro" charset="0"/>
              </a:rPr>
              <a:t>Due diligence – more autonomy, more responsibility</a:t>
            </a:r>
          </a:p>
          <a:p>
            <a:pPr marL="342900" indent="-342900">
              <a:lnSpc>
                <a:spcPts val="2560"/>
              </a:lnSpc>
              <a:spcAft>
                <a:spcPts val="1200"/>
              </a:spcAft>
              <a:buFont typeface="+mj-lt"/>
              <a:buAutoNum type="arabicPeriod" startAt="4"/>
            </a:pPr>
            <a:endParaRPr lang="en-US" sz="2000" dirty="0">
              <a:ea typeface="Source Sans Pro" charset="0"/>
              <a:cs typeface="Source Sans Pro" charset="0"/>
            </a:endParaRPr>
          </a:p>
          <a:p>
            <a:pPr>
              <a:lnSpc>
                <a:spcPts val="2560"/>
              </a:lnSpc>
              <a:spcAft>
                <a:spcPts val="1200"/>
              </a:spcAft>
            </a:pPr>
            <a:endParaRPr lang="en-US" sz="2000" dirty="0">
              <a:ea typeface="Source Sans Pro" charset="0"/>
              <a:cs typeface="Source Sans Pro" charset="0"/>
            </a:endParaRPr>
          </a:p>
        </p:txBody>
      </p:sp>
      <p:pic>
        <p:nvPicPr>
          <p:cNvPr id="10" name="Picture 9">
            <a:extLst>
              <a:ext uri="{FF2B5EF4-FFF2-40B4-BE49-F238E27FC236}">
                <a16:creationId xmlns:a16="http://schemas.microsoft.com/office/drawing/2014/main" id="{F2099D17-2C7B-5F40-B52E-DBA2AC7BB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588" y="5275131"/>
            <a:ext cx="1056376" cy="705082"/>
          </a:xfrm>
          <a:prstGeom prst="rect">
            <a:avLst/>
          </a:prstGeom>
        </p:spPr>
      </p:pic>
      <p:pic>
        <p:nvPicPr>
          <p:cNvPr id="11" name="Picture 10">
            <a:extLst>
              <a:ext uri="{FF2B5EF4-FFF2-40B4-BE49-F238E27FC236}">
                <a16:creationId xmlns:a16="http://schemas.microsoft.com/office/drawing/2014/main" id="{E8CE1DBA-F0E9-C445-A5DE-2A88D7ECE0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3668" y="5286420"/>
            <a:ext cx="1263271" cy="705082"/>
          </a:xfrm>
          <a:prstGeom prst="rect">
            <a:avLst/>
          </a:prstGeom>
        </p:spPr>
      </p:pic>
      <p:pic>
        <p:nvPicPr>
          <p:cNvPr id="12" name="Picture 11">
            <a:extLst>
              <a:ext uri="{FF2B5EF4-FFF2-40B4-BE49-F238E27FC236}">
                <a16:creationId xmlns:a16="http://schemas.microsoft.com/office/drawing/2014/main" id="{BDEE3EE5-E44B-3641-BEFB-7C39F5B679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2643" y="5282950"/>
            <a:ext cx="1205760" cy="700730"/>
          </a:xfrm>
          <a:prstGeom prst="rect">
            <a:avLst/>
          </a:prstGeom>
        </p:spPr>
      </p:pic>
      <p:sp>
        <p:nvSpPr>
          <p:cNvPr id="8" name="Title 7">
            <a:extLst>
              <a:ext uri="{FF2B5EF4-FFF2-40B4-BE49-F238E27FC236}">
                <a16:creationId xmlns:a16="http://schemas.microsoft.com/office/drawing/2014/main" id="{F5B0AD9D-B2AD-D28E-37BC-C6AF125BD638}"/>
              </a:ext>
            </a:extLst>
          </p:cNvPr>
          <p:cNvSpPr>
            <a:spLocks noGrp="1"/>
          </p:cNvSpPr>
          <p:nvPr>
            <p:ph type="title"/>
          </p:nvPr>
        </p:nvSpPr>
        <p:spPr/>
        <p:txBody>
          <a:bodyPr/>
          <a:lstStyle/>
          <a:p>
            <a:r>
              <a:rPr lang="en-GB" dirty="0"/>
              <a:t>What’s Changed? (Cont’d)</a:t>
            </a:r>
          </a:p>
        </p:txBody>
      </p:sp>
    </p:spTree>
    <p:extLst>
      <p:ext uri="{BB962C8B-B14F-4D97-AF65-F5344CB8AC3E}">
        <p14:creationId xmlns:p14="http://schemas.microsoft.com/office/powerpoint/2010/main" val="403105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82597" y="2458287"/>
            <a:ext cx="5525955" cy="3031599"/>
          </a:xfrm>
          <a:prstGeom prst="rect">
            <a:avLst/>
          </a:prstGeom>
          <a:noFill/>
        </p:spPr>
        <p:txBody>
          <a:bodyPr wrap="square" rtlCol="0">
            <a:spAutoFit/>
          </a:bodyPr>
          <a:lstStyle/>
          <a:p>
            <a:pPr>
              <a:spcAft>
                <a:spcPts val="600"/>
              </a:spcAft>
              <a:buClr>
                <a:srgbClr val="13E248"/>
              </a:buClr>
            </a:pPr>
            <a:r>
              <a:rPr lang="en-US" sz="2400" dirty="0">
                <a:ea typeface="Source Sans Pro" charset="0"/>
                <a:cs typeface="Source Sans Pro" charset="0"/>
              </a:rPr>
              <a:t>“We work with major credit and financial institutions so we can waive due diligence checks for these FIs. And they should also do the same for us."</a:t>
            </a:r>
          </a:p>
          <a:p>
            <a:pPr>
              <a:spcAft>
                <a:spcPts val="600"/>
              </a:spcAft>
              <a:buClr>
                <a:srgbClr val="13E248"/>
              </a:buClr>
            </a:pPr>
            <a:endParaRPr lang="en-US" sz="2400" dirty="0">
              <a:ea typeface="Source Sans Pro" charset="0"/>
              <a:cs typeface="Source Sans Pro" charset="0"/>
            </a:endParaRPr>
          </a:p>
          <a:p>
            <a:pPr>
              <a:spcAft>
                <a:spcPts val="600"/>
              </a:spcAft>
              <a:buClr>
                <a:srgbClr val="13E248"/>
              </a:buClr>
            </a:pPr>
            <a:r>
              <a:rPr lang="en-US" sz="2800" dirty="0">
                <a:ea typeface="Source Sans Pro" charset="0"/>
                <a:cs typeface="Source Sans Pro" charset="0"/>
              </a:rPr>
              <a:t>True</a:t>
            </a:r>
          </a:p>
          <a:p>
            <a:pPr>
              <a:spcAft>
                <a:spcPts val="600"/>
              </a:spcAft>
              <a:buClr>
                <a:srgbClr val="13E248"/>
              </a:buClr>
            </a:pPr>
            <a:r>
              <a:rPr lang="en-US" sz="2800" dirty="0">
                <a:ea typeface="Source Sans Pro" charset="0"/>
                <a:cs typeface="Source Sans Pro" charset="0"/>
              </a:rPr>
              <a:t>False 	</a:t>
            </a:r>
            <a:r>
              <a:rPr lang="en-US" sz="2400" dirty="0">
                <a:ea typeface="Source Sans Pro" charset="0"/>
                <a:cs typeface="Source Sans Pro" charset="0"/>
              </a:rPr>
              <a:t>	</a:t>
            </a:r>
          </a:p>
        </p:txBody>
      </p:sp>
      <p:pic>
        <p:nvPicPr>
          <p:cNvPr id="7" name="Picture 6"/>
          <p:cNvPicPr>
            <a:picLocks noChangeAspect="1"/>
          </p:cNvPicPr>
          <p:nvPr/>
        </p:nvPicPr>
        <p:blipFill>
          <a:blip r:embed="rId3"/>
          <a:stretch>
            <a:fillRect/>
          </a:stretch>
        </p:blipFill>
        <p:spPr>
          <a:xfrm>
            <a:off x="762001" y="1734772"/>
            <a:ext cx="3448072" cy="4137686"/>
          </a:xfrm>
          <a:prstGeom prst="rect">
            <a:avLst/>
          </a:prstGeom>
        </p:spPr>
      </p:pic>
      <p:sp>
        <p:nvSpPr>
          <p:cNvPr id="8" name="Title 7">
            <a:extLst>
              <a:ext uri="{FF2B5EF4-FFF2-40B4-BE49-F238E27FC236}">
                <a16:creationId xmlns:a16="http://schemas.microsoft.com/office/drawing/2014/main" id="{CFC85B07-564E-36A5-C8C8-EED8D5928086}"/>
              </a:ext>
            </a:extLst>
          </p:cNvPr>
          <p:cNvSpPr>
            <a:spLocks noGrp="1"/>
          </p:cNvSpPr>
          <p:nvPr>
            <p:ph type="title"/>
          </p:nvPr>
        </p:nvSpPr>
        <p:spPr/>
        <p:txBody>
          <a:bodyPr/>
          <a:lstStyle/>
          <a:p>
            <a:r>
              <a:rPr lang="en-US" dirty="0"/>
              <a:t>You Make the Call: Is it True or False?</a:t>
            </a:r>
            <a:endParaRPr lang="en-GB" dirty="0"/>
          </a:p>
        </p:txBody>
      </p:sp>
      <p:sp>
        <p:nvSpPr>
          <p:cNvPr id="11" name="TextBox 10">
            <a:extLst>
              <a:ext uri="{FF2B5EF4-FFF2-40B4-BE49-F238E27FC236}">
                <a16:creationId xmlns:a16="http://schemas.microsoft.com/office/drawing/2014/main" id="{2BEC23CD-EC0B-220D-AB4D-95BD98ACABD9}"/>
              </a:ext>
            </a:extLst>
          </p:cNvPr>
          <p:cNvSpPr txBox="1"/>
          <p:nvPr/>
        </p:nvSpPr>
        <p:spPr>
          <a:xfrm>
            <a:off x="6389558" y="4950081"/>
            <a:ext cx="670809" cy="584775"/>
          </a:xfrm>
          <a:prstGeom prst="rect">
            <a:avLst/>
          </a:prstGeom>
          <a:noFill/>
        </p:spPr>
        <p:txBody>
          <a:bodyPr wrap="square">
            <a:spAutoFit/>
          </a:bodyPr>
          <a:lstStyle/>
          <a:p>
            <a:r>
              <a:rPr lang="en-GB" sz="3200" dirty="0">
                <a:solidFill>
                  <a:schemeClr val="accent3"/>
                </a:solidFill>
                <a:sym typeface="Wingdings"/>
              </a:rPr>
              <a:t></a:t>
            </a:r>
            <a:endParaRPr lang="en-GB" sz="3200" dirty="0">
              <a:solidFill>
                <a:schemeClr val="accent3"/>
              </a:solidFill>
            </a:endParaRPr>
          </a:p>
        </p:txBody>
      </p:sp>
    </p:spTree>
    <p:extLst>
      <p:ext uri="{BB962C8B-B14F-4D97-AF65-F5344CB8AC3E}">
        <p14:creationId xmlns:p14="http://schemas.microsoft.com/office/powerpoint/2010/main" val="64336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82597" y="2458287"/>
            <a:ext cx="5525955" cy="2662267"/>
          </a:xfrm>
          <a:prstGeom prst="rect">
            <a:avLst/>
          </a:prstGeom>
          <a:noFill/>
        </p:spPr>
        <p:txBody>
          <a:bodyPr wrap="square" rtlCol="0">
            <a:spAutoFit/>
          </a:bodyPr>
          <a:lstStyle/>
          <a:p>
            <a:pPr>
              <a:spcAft>
                <a:spcPts val="600"/>
              </a:spcAft>
              <a:buClr>
                <a:srgbClr val="13E248"/>
              </a:buClr>
            </a:pPr>
            <a:r>
              <a:rPr lang="en-US" sz="2400" dirty="0">
                <a:ea typeface="Source Sans Pro" charset="0"/>
                <a:cs typeface="Source Sans Pro" charset="0"/>
              </a:rPr>
              <a:t>“Some of our customers require one-off services with transactions of €10,000 but we can waive CDD for them"</a:t>
            </a:r>
          </a:p>
          <a:p>
            <a:pPr>
              <a:spcAft>
                <a:spcPts val="600"/>
              </a:spcAft>
              <a:buClr>
                <a:srgbClr val="13E248"/>
              </a:buClr>
            </a:pPr>
            <a:endParaRPr lang="en-US" sz="2400" dirty="0">
              <a:ea typeface="Source Sans Pro" charset="0"/>
              <a:cs typeface="Source Sans Pro" charset="0"/>
            </a:endParaRPr>
          </a:p>
          <a:p>
            <a:pPr>
              <a:spcAft>
                <a:spcPts val="600"/>
              </a:spcAft>
              <a:buClr>
                <a:srgbClr val="13E248"/>
              </a:buClr>
            </a:pPr>
            <a:r>
              <a:rPr lang="en-US" sz="2800" dirty="0">
                <a:ea typeface="Source Sans Pro" charset="0"/>
                <a:cs typeface="Source Sans Pro" charset="0"/>
              </a:rPr>
              <a:t>True</a:t>
            </a:r>
          </a:p>
          <a:p>
            <a:pPr>
              <a:spcAft>
                <a:spcPts val="600"/>
              </a:spcAft>
              <a:buClr>
                <a:srgbClr val="13E248"/>
              </a:buClr>
            </a:pPr>
            <a:r>
              <a:rPr lang="en-US" sz="2800" dirty="0">
                <a:ea typeface="Source Sans Pro" charset="0"/>
                <a:cs typeface="Source Sans Pro" charset="0"/>
              </a:rPr>
              <a:t>False 	</a:t>
            </a:r>
            <a:r>
              <a:rPr lang="en-US" sz="2400" dirty="0">
                <a:ea typeface="Source Sans Pro" charset="0"/>
                <a:cs typeface="Source Sans Pro" charset="0"/>
              </a:rPr>
              <a:t>	</a:t>
            </a:r>
          </a:p>
        </p:txBody>
      </p:sp>
      <p:sp>
        <p:nvSpPr>
          <p:cNvPr id="8" name="Title 7">
            <a:extLst>
              <a:ext uri="{FF2B5EF4-FFF2-40B4-BE49-F238E27FC236}">
                <a16:creationId xmlns:a16="http://schemas.microsoft.com/office/drawing/2014/main" id="{CFC85B07-564E-36A5-C8C8-EED8D5928086}"/>
              </a:ext>
            </a:extLst>
          </p:cNvPr>
          <p:cNvSpPr>
            <a:spLocks noGrp="1"/>
          </p:cNvSpPr>
          <p:nvPr>
            <p:ph type="title"/>
          </p:nvPr>
        </p:nvSpPr>
        <p:spPr/>
        <p:txBody>
          <a:bodyPr/>
          <a:lstStyle/>
          <a:p>
            <a:r>
              <a:rPr lang="en-US" dirty="0"/>
              <a:t>You Make the Call: Is it True or False?</a:t>
            </a:r>
            <a:endParaRPr lang="en-GB" dirty="0"/>
          </a:p>
        </p:txBody>
      </p:sp>
      <p:sp>
        <p:nvSpPr>
          <p:cNvPr id="11" name="TextBox 10">
            <a:extLst>
              <a:ext uri="{FF2B5EF4-FFF2-40B4-BE49-F238E27FC236}">
                <a16:creationId xmlns:a16="http://schemas.microsoft.com/office/drawing/2014/main" id="{2BEC23CD-EC0B-220D-AB4D-95BD98ACABD9}"/>
              </a:ext>
            </a:extLst>
          </p:cNvPr>
          <p:cNvSpPr txBox="1"/>
          <p:nvPr/>
        </p:nvSpPr>
        <p:spPr>
          <a:xfrm>
            <a:off x="6389558" y="4590321"/>
            <a:ext cx="670809" cy="584775"/>
          </a:xfrm>
          <a:prstGeom prst="rect">
            <a:avLst/>
          </a:prstGeom>
          <a:noFill/>
        </p:spPr>
        <p:txBody>
          <a:bodyPr wrap="square">
            <a:spAutoFit/>
          </a:bodyPr>
          <a:lstStyle/>
          <a:p>
            <a:r>
              <a:rPr lang="en-GB" sz="3200" dirty="0">
                <a:solidFill>
                  <a:schemeClr val="accent3"/>
                </a:solidFill>
                <a:sym typeface="Wingdings"/>
              </a:rPr>
              <a:t></a:t>
            </a:r>
            <a:endParaRPr lang="en-GB" sz="3200" dirty="0">
              <a:solidFill>
                <a:schemeClr val="accent3"/>
              </a:solidFill>
            </a:endParaRPr>
          </a:p>
        </p:txBody>
      </p:sp>
      <p:pic>
        <p:nvPicPr>
          <p:cNvPr id="2" name="Picture 1">
            <a:extLst>
              <a:ext uri="{FF2B5EF4-FFF2-40B4-BE49-F238E27FC236}">
                <a16:creationId xmlns:a16="http://schemas.microsoft.com/office/drawing/2014/main" id="{FE4F8D58-406D-40BC-1339-395A7648F1ED}"/>
              </a:ext>
            </a:extLst>
          </p:cNvPr>
          <p:cNvPicPr>
            <a:picLocks noChangeAspect="1"/>
          </p:cNvPicPr>
          <p:nvPr/>
        </p:nvPicPr>
        <p:blipFill>
          <a:blip r:embed="rId3"/>
          <a:stretch>
            <a:fillRect/>
          </a:stretch>
        </p:blipFill>
        <p:spPr>
          <a:xfrm>
            <a:off x="762000" y="1984008"/>
            <a:ext cx="3240374" cy="3888449"/>
          </a:xfrm>
          <a:prstGeom prst="rect">
            <a:avLst/>
          </a:prstGeom>
        </p:spPr>
      </p:pic>
    </p:spTree>
    <p:extLst>
      <p:ext uri="{BB962C8B-B14F-4D97-AF65-F5344CB8AC3E}">
        <p14:creationId xmlns:p14="http://schemas.microsoft.com/office/powerpoint/2010/main" val="136042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59819" y="2499897"/>
            <a:ext cx="4815428" cy="2662267"/>
          </a:xfrm>
          <a:prstGeom prst="rect">
            <a:avLst/>
          </a:prstGeom>
          <a:noFill/>
        </p:spPr>
        <p:txBody>
          <a:bodyPr wrap="square" rtlCol="0">
            <a:spAutoFit/>
          </a:bodyPr>
          <a:lstStyle/>
          <a:p>
            <a:pPr>
              <a:spcAft>
                <a:spcPts val="600"/>
              </a:spcAft>
              <a:buClr>
                <a:srgbClr val="13E248"/>
              </a:buClr>
            </a:pPr>
            <a:r>
              <a:rPr lang="en-US" sz="2400" dirty="0">
                <a:ea typeface="Source Sans Pro" charset="0"/>
                <a:cs typeface="Source Sans Pro" charset="0"/>
              </a:rPr>
              <a:t>“PEPs must still be treated as such for up to 12 months after they have left office"</a:t>
            </a:r>
          </a:p>
          <a:p>
            <a:pPr>
              <a:spcAft>
                <a:spcPts val="600"/>
              </a:spcAft>
              <a:buClr>
                <a:srgbClr val="13E248"/>
              </a:buClr>
            </a:pPr>
            <a:endParaRPr lang="en-US" sz="2400" dirty="0">
              <a:ea typeface="Source Sans Pro" charset="0"/>
              <a:cs typeface="Source Sans Pro" charset="0"/>
            </a:endParaRPr>
          </a:p>
          <a:p>
            <a:pPr>
              <a:spcAft>
                <a:spcPts val="600"/>
              </a:spcAft>
              <a:buClr>
                <a:srgbClr val="13E248"/>
              </a:buClr>
            </a:pPr>
            <a:r>
              <a:rPr lang="en-US" sz="2800" dirty="0">
                <a:ea typeface="Source Sans Pro" charset="0"/>
                <a:cs typeface="Source Sans Pro" charset="0"/>
              </a:rPr>
              <a:t>True </a:t>
            </a:r>
          </a:p>
          <a:p>
            <a:pPr>
              <a:spcAft>
                <a:spcPts val="600"/>
              </a:spcAft>
              <a:buClr>
                <a:srgbClr val="13E248"/>
              </a:buClr>
            </a:pPr>
            <a:r>
              <a:rPr lang="en-US" sz="2800" dirty="0">
                <a:ea typeface="Source Sans Pro" charset="0"/>
                <a:cs typeface="Source Sans Pro" charset="0"/>
              </a:rPr>
              <a:t>False</a:t>
            </a:r>
            <a:r>
              <a:rPr lang="en-US" sz="2400" dirty="0">
                <a:ea typeface="Source Sans Pro" charset="0"/>
                <a:cs typeface="Source Sans Pro" charset="0"/>
              </a:rPr>
              <a:t>	</a:t>
            </a:r>
          </a:p>
        </p:txBody>
      </p:sp>
      <p:pic>
        <p:nvPicPr>
          <p:cNvPr id="7" name="Picture 6"/>
          <p:cNvPicPr>
            <a:picLocks noChangeAspect="1"/>
          </p:cNvPicPr>
          <p:nvPr/>
        </p:nvPicPr>
        <p:blipFill>
          <a:blip r:embed="rId3"/>
          <a:stretch>
            <a:fillRect/>
          </a:stretch>
        </p:blipFill>
        <p:spPr>
          <a:xfrm>
            <a:off x="762000" y="1521118"/>
            <a:ext cx="3626115" cy="4351339"/>
          </a:xfrm>
          <a:prstGeom prst="rect">
            <a:avLst/>
          </a:prstGeom>
        </p:spPr>
      </p:pic>
      <p:sp>
        <p:nvSpPr>
          <p:cNvPr id="8" name="Title 7">
            <a:extLst>
              <a:ext uri="{FF2B5EF4-FFF2-40B4-BE49-F238E27FC236}">
                <a16:creationId xmlns:a16="http://schemas.microsoft.com/office/drawing/2014/main" id="{65EB0815-F97C-9EA0-C292-66927F40F046}"/>
              </a:ext>
            </a:extLst>
          </p:cNvPr>
          <p:cNvSpPr>
            <a:spLocks noGrp="1"/>
          </p:cNvSpPr>
          <p:nvPr>
            <p:ph type="title"/>
          </p:nvPr>
        </p:nvSpPr>
        <p:spPr/>
        <p:txBody>
          <a:bodyPr/>
          <a:lstStyle/>
          <a:p>
            <a:r>
              <a:rPr lang="en-US" dirty="0"/>
              <a:t>You Make the Call: Is it True or False?</a:t>
            </a:r>
            <a:endParaRPr lang="en-GB" dirty="0"/>
          </a:p>
        </p:txBody>
      </p:sp>
      <p:sp>
        <p:nvSpPr>
          <p:cNvPr id="10" name="TextBox 9">
            <a:extLst>
              <a:ext uri="{FF2B5EF4-FFF2-40B4-BE49-F238E27FC236}">
                <a16:creationId xmlns:a16="http://schemas.microsoft.com/office/drawing/2014/main" id="{8BFF6CC5-6E56-5C39-701D-31A3AD3630ED}"/>
              </a:ext>
            </a:extLst>
          </p:cNvPr>
          <p:cNvSpPr txBox="1"/>
          <p:nvPr/>
        </p:nvSpPr>
        <p:spPr>
          <a:xfrm>
            <a:off x="6389558" y="4125625"/>
            <a:ext cx="670809" cy="584775"/>
          </a:xfrm>
          <a:prstGeom prst="rect">
            <a:avLst/>
          </a:prstGeom>
          <a:noFill/>
        </p:spPr>
        <p:txBody>
          <a:bodyPr wrap="square">
            <a:spAutoFit/>
          </a:bodyPr>
          <a:lstStyle/>
          <a:p>
            <a:r>
              <a:rPr lang="en-GB" sz="3200" dirty="0">
                <a:solidFill>
                  <a:schemeClr val="accent3"/>
                </a:solidFill>
                <a:sym typeface="Wingdings"/>
              </a:rPr>
              <a:t></a:t>
            </a:r>
            <a:endParaRPr lang="en-GB" sz="3200" dirty="0">
              <a:solidFill>
                <a:schemeClr val="accent3"/>
              </a:solidFill>
            </a:endParaRPr>
          </a:p>
        </p:txBody>
      </p:sp>
    </p:spTree>
    <p:extLst>
      <p:ext uri="{BB962C8B-B14F-4D97-AF65-F5344CB8AC3E}">
        <p14:creationId xmlns:p14="http://schemas.microsoft.com/office/powerpoint/2010/main" val="216607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9744" y="2678019"/>
            <a:ext cx="2441020" cy="1501962"/>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endParaRPr lang="en-US" sz="4400" b="1" dirty="0">
              <a:solidFill>
                <a:schemeClr val="bg1"/>
              </a:solidFill>
              <a:ea typeface="Source Sans Pro Semibold" charset="0"/>
              <a:cs typeface="Source Sans Pro Semibold" charset="0"/>
            </a:endParaRPr>
          </a:p>
          <a:p>
            <a:pPr algn="ctr">
              <a:lnSpc>
                <a:spcPts val="2080"/>
              </a:lnSpc>
            </a:pPr>
            <a:r>
              <a:rPr lang="en-US" sz="4400" b="1" dirty="0">
                <a:solidFill>
                  <a:schemeClr val="bg1"/>
                </a:solidFill>
                <a:ea typeface="Source Sans Pro Semibold" charset="0"/>
                <a:cs typeface="Source Sans Pro Semibold" charset="0"/>
              </a:rPr>
              <a:t>10% </a:t>
            </a:r>
          </a:p>
          <a:p>
            <a:pPr algn="ctr">
              <a:lnSpc>
                <a:spcPts val="2080"/>
              </a:lnSpc>
            </a:pPr>
            <a:r>
              <a:rPr lang="en-US" dirty="0">
                <a:solidFill>
                  <a:schemeClr val="bg1"/>
                </a:solidFill>
                <a:ea typeface="Source Sans Pro Semibold" charset="0"/>
                <a:cs typeface="Source Sans Pro Semibold" charset="0"/>
              </a:rPr>
              <a:t>of total annual turnover</a:t>
            </a:r>
          </a:p>
        </p:txBody>
      </p:sp>
      <p:sp>
        <p:nvSpPr>
          <p:cNvPr id="11" name="TextBox 10"/>
          <p:cNvSpPr txBox="1"/>
          <p:nvPr/>
        </p:nvSpPr>
        <p:spPr>
          <a:xfrm>
            <a:off x="7046454" y="2678019"/>
            <a:ext cx="3568558" cy="655011"/>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de-DE" dirty="0" err="1">
                <a:solidFill>
                  <a:schemeClr val="bg1"/>
                </a:solidFill>
                <a:ea typeface="Source Sans Pro Semibold" charset="0"/>
                <a:cs typeface="Source Sans Pro Semibold" charset="0"/>
              </a:rPr>
              <a:t>Cease</a:t>
            </a:r>
            <a:r>
              <a:rPr lang="de-DE" dirty="0">
                <a:solidFill>
                  <a:schemeClr val="bg1"/>
                </a:solidFill>
                <a:ea typeface="Source Sans Pro Semibold" charset="0"/>
                <a:cs typeface="Source Sans Pro Semibold" charset="0"/>
              </a:rPr>
              <a:t> </a:t>
            </a:r>
            <a:r>
              <a:rPr lang="de-DE" dirty="0" err="1">
                <a:solidFill>
                  <a:schemeClr val="bg1"/>
                </a:solidFill>
                <a:ea typeface="Source Sans Pro Semibold" charset="0"/>
                <a:cs typeface="Source Sans Pro Semibold" charset="0"/>
              </a:rPr>
              <a:t>and</a:t>
            </a:r>
            <a:r>
              <a:rPr lang="de-DE" dirty="0">
                <a:solidFill>
                  <a:schemeClr val="bg1"/>
                </a:solidFill>
                <a:ea typeface="Source Sans Pro Semibold" charset="0"/>
                <a:cs typeface="Source Sans Pro Semibold" charset="0"/>
              </a:rPr>
              <a:t> </a:t>
            </a:r>
            <a:r>
              <a:rPr lang="de-DE" dirty="0" err="1">
                <a:solidFill>
                  <a:schemeClr val="bg1"/>
                </a:solidFill>
                <a:ea typeface="Source Sans Pro Semibold" charset="0"/>
                <a:cs typeface="Source Sans Pro Semibold" charset="0"/>
              </a:rPr>
              <a:t>desist</a:t>
            </a:r>
            <a:r>
              <a:rPr lang="de-DE" dirty="0">
                <a:solidFill>
                  <a:schemeClr val="bg1"/>
                </a:solidFill>
                <a:ea typeface="Source Sans Pro Semibold" charset="0"/>
                <a:cs typeface="Source Sans Pro Semibold" charset="0"/>
              </a:rPr>
              <a:t> </a:t>
            </a:r>
            <a:r>
              <a:rPr lang="de-DE" dirty="0" err="1">
                <a:solidFill>
                  <a:schemeClr val="bg1"/>
                </a:solidFill>
                <a:ea typeface="Source Sans Pro Semibold" charset="0"/>
                <a:cs typeface="Source Sans Pro Semibold" charset="0"/>
              </a:rPr>
              <a:t>orders</a:t>
            </a:r>
            <a:endParaRPr lang="de-DE" dirty="0">
              <a:solidFill>
                <a:schemeClr val="bg1"/>
              </a:solidFill>
              <a:ea typeface="Source Sans Pro Semibold" charset="0"/>
              <a:cs typeface="Source Sans Pro Semibold" charset="0"/>
            </a:endParaRPr>
          </a:p>
        </p:txBody>
      </p:sp>
      <p:sp>
        <p:nvSpPr>
          <p:cNvPr id="10" name="TextBox 9">
            <a:extLst>
              <a:ext uri="{FF2B5EF4-FFF2-40B4-BE49-F238E27FC236}">
                <a16:creationId xmlns:a16="http://schemas.microsoft.com/office/drawing/2014/main" id="{2D5823E4-8A91-9F49-B764-7939A726DED9}"/>
              </a:ext>
            </a:extLst>
          </p:cNvPr>
          <p:cNvSpPr txBox="1"/>
          <p:nvPr/>
        </p:nvSpPr>
        <p:spPr>
          <a:xfrm>
            <a:off x="4469725" y="2678019"/>
            <a:ext cx="2441020" cy="1501962"/>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endParaRPr lang="en-US" sz="4400" b="1" dirty="0">
              <a:solidFill>
                <a:schemeClr val="bg1"/>
              </a:solidFill>
              <a:ea typeface="Source Sans Pro Semibold" charset="0"/>
              <a:cs typeface="Source Sans Pro Semibold" charset="0"/>
            </a:endParaRPr>
          </a:p>
          <a:p>
            <a:pPr algn="ctr">
              <a:lnSpc>
                <a:spcPts val="2080"/>
              </a:lnSpc>
            </a:pPr>
            <a:r>
              <a:rPr lang="en-US" sz="4400" b="1" dirty="0">
                <a:solidFill>
                  <a:schemeClr val="bg1"/>
                </a:solidFill>
                <a:ea typeface="Source Sans Pro Semibold" charset="0"/>
                <a:cs typeface="Source Sans Pro Semibold" charset="0"/>
              </a:rPr>
              <a:t>€5</a:t>
            </a:r>
          </a:p>
          <a:p>
            <a:pPr algn="ctr">
              <a:lnSpc>
                <a:spcPts val="2080"/>
              </a:lnSpc>
            </a:pPr>
            <a:r>
              <a:rPr lang="en-US" dirty="0">
                <a:solidFill>
                  <a:schemeClr val="bg1"/>
                </a:solidFill>
                <a:ea typeface="Source Sans Pro Semibold" charset="0"/>
                <a:cs typeface="Source Sans Pro Semibold" charset="0"/>
              </a:rPr>
              <a:t>million</a:t>
            </a:r>
          </a:p>
        </p:txBody>
      </p:sp>
      <p:sp>
        <p:nvSpPr>
          <p:cNvPr id="12" name="TextBox 11">
            <a:extLst>
              <a:ext uri="{FF2B5EF4-FFF2-40B4-BE49-F238E27FC236}">
                <a16:creationId xmlns:a16="http://schemas.microsoft.com/office/drawing/2014/main" id="{AB52200C-F8AB-AE48-93B1-675D2201AC01}"/>
              </a:ext>
            </a:extLst>
          </p:cNvPr>
          <p:cNvSpPr txBox="1"/>
          <p:nvPr/>
        </p:nvSpPr>
        <p:spPr>
          <a:xfrm>
            <a:off x="7046454" y="3499654"/>
            <a:ext cx="3568558" cy="655011"/>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de-DE" dirty="0" err="1">
                <a:solidFill>
                  <a:schemeClr val="bg1"/>
                </a:solidFill>
                <a:ea typeface="Source Sans Pro Semibold" charset="0"/>
                <a:cs typeface="Source Sans Pro Semibold" charset="0"/>
              </a:rPr>
              <a:t>Publicly</a:t>
            </a:r>
            <a:r>
              <a:rPr lang="de-DE" dirty="0">
                <a:solidFill>
                  <a:schemeClr val="bg1"/>
                </a:solidFill>
                <a:ea typeface="Source Sans Pro Semibold" charset="0"/>
                <a:cs typeface="Source Sans Pro Semibold" charset="0"/>
              </a:rPr>
              <a:t> </a:t>
            </a:r>
            <a:r>
              <a:rPr lang="de-DE" dirty="0" err="1">
                <a:solidFill>
                  <a:schemeClr val="bg1"/>
                </a:solidFill>
                <a:ea typeface="Source Sans Pro Semibold" charset="0"/>
                <a:cs typeface="Source Sans Pro Semibold" charset="0"/>
              </a:rPr>
              <a:t>issued</a:t>
            </a:r>
            <a:r>
              <a:rPr lang="de-DE" dirty="0">
                <a:solidFill>
                  <a:schemeClr val="bg1"/>
                </a:solidFill>
                <a:ea typeface="Source Sans Pro Semibold" charset="0"/>
                <a:cs typeface="Source Sans Pro Semibold" charset="0"/>
              </a:rPr>
              <a:t> </a:t>
            </a:r>
            <a:r>
              <a:rPr lang="de-DE" dirty="0" err="1">
                <a:solidFill>
                  <a:schemeClr val="bg1"/>
                </a:solidFill>
                <a:ea typeface="Source Sans Pro Semibold" charset="0"/>
                <a:cs typeface="Source Sans Pro Semibold" charset="0"/>
              </a:rPr>
              <a:t>reprimands</a:t>
            </a:r>
            <a:endParaRPr lang="de-DE" dirty="0">
              <a:solidFill>
                <a:schemeClr val="bg1"/>
              </a:solidFill>
              <a:ea typeface="Source Sans Pro Semibold" charset="0"/>
              <a:cs typeface="Source Sans Pro Semibold" charset="0"/>
            </a:endParaRPr>
          </a:p>
        </p:txBody>
      </p:sp>
      <p:sp>
        <p:nvSpPr>
          <p:cNvPr id="13" name="TextBox 12">
            <a:extLst>
              <a:ext uri="{FF2B5EF4-FFF2-40B4-BE49-F238E27FC236}">
                <a16:creationId xmlns:a16="http://schemas.microsoft.com/office/drawing/2014/main" id="{CC8E1D72-140B-EF42-92AA-22FC2745C377}"/>
              </a:ext>
            </a:extLst>
          </p:cNvPr>
          <p:cNvSpPr txBox="1"/>
          <p:nvPr/>
        </p:nvSpPr>
        <p:spPr>
          <a:xfrm>
            <a:off x="1879744" y="4505346"/>
            <a:ext cx="8735268" cy="470706"/>
          </a:xfrm>
          <a:prstGeom prst="rect">
            <a:avLst/>
          </a:prstGeom>
          <a:noFill/>
        </p:spPr>
        <p:txBody>
          <a:bodyPr wrap="square" rtlCol="0">
            <a:spAutoFit/>
          </a:bodyPr>
          <a:lstStyle/>
          <a:p>
            <a:pPr algn="ctr">
              <a:lnSpc>
                <a:spcPts val="3060"/>
              </a:lnSpc>
              <a:spcAft>
                <a:spcPts val="600"/>
              </a:spcAft>
              <a:buClr>
                <a:srgbClr val="13E248"/>
              </a:buClr>
            </a:pPr>
            <a:r>
              <a:rPr lang="en-US" sz="2400" dirty="0">
                <a:ea typeface="Source Sans Pro" charset="0"/>
                <a:cs typeface="Source Sans Pro" charset="0"/>
              </a:rPr>
              <a:t>Financial and reputational damage</a:t>
            </a:r>
          </a:p>
        </p:txBody>
      </p:sp>
      <p:sp>
        <p:nvSpPr>
          <p:cNvPr id="7" name="Title 6">
            <a:extLst>
              <a:ext uri="{FF2B5EF4-FFF2-40B4-BE49-F238E27FC236}">
                <a16:creationId xmlns:a16="http://schemas.microsoft.com/office/drawing/2014/main" id="{C02B1A2F-B9C3-17D3-B19B-CCDC756B3914}"/>
              </a:ext>
            </a:extLst>
          </p:cNvPr>
          <p:cNvSpPr>
            <a:spLocks noGrp="1"/>
          </p:cNvSpPr>
          <p:nvPr>
            <p:ph type="title"/>
          </p:nvPr>
        </p:nvSpPr>
        <p:spPr/>
        <p:txBody>
          <a:bodyPr/>
          <a:lstStyle/>
          <a:p>
            <a:r>
              <a:rPr lang="en-GB" dirty="0"/>
              <a:t>Penalties</a:t>
            </a:r>
          </a:p>
        </p:txBody>
      </p:sp>
    </p:spTree>
    <p:extLst>
      <p:ext uri="{BB962C8B-B14F-4D97-AF65-F5344CB8AC3E}">
        <p14:creationId xmlns:p14="http://schemas.microsoft.com/office/powerpoint/2010/main" val="1506985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8179" y="2080727"/>
            <a:ext cx="9514798" cy="2769989"/>
          </a:xfrm>
          <a:prstGeom prst="rect">
            <a:avLst/>
          </a:prstGeom>
          <a:noFill/>
        </p:spPr>
        <p:txBody>
          <a:bodyPr wrap="square" rtlCol="0">
            <a:spAutoFit/>
          </a:bodyPr>
          <a:lstStyle/>
          <a:p>
            <a:pPr marL="342900" indent="-342900">
              <a:spcAft>
                <a:spcPts val="1200"/>
              </a:spcAft>
              <a:buClr>
                <a:schemeClr val="tx1"/>
              </a:buClr>
              <a:buFont typeface="+mj-lt"/>
              <a:buAutoNum type="arabicPeriod"/>
            </a:pPr>
            <a:r>
              <a:rPr lang="en-US" sz="2400" dirty="0">
                <a:ea typeface="Source Sans Pro" charset="0"/>
                <a:cs typeface="Source Sans Pro" charset="0"/>
              </a:rPr>
              <a:t>Encouraging everyone to get involved</a:t>
            </a:r>
          </a:p>
          <a:p>
            <a:pPr marL="342900" indent="-342900">
              <a:spcAft>
                <a:spcPts val="1200"/>
              </a:spcAft>
              <a:buClr>
                <a:schemeClr val="tx1"/>
              </a:buClr>
              <a:buFont typeface="+mj-lt"/>
              <a:buAutoNum type="arabicPeriod"/>
            </a:pPr>
            <a:r>
              <a:rPr lang="en-US" sz="2400" dirty="0">
                <a:ea typeface="Source Sans Pro" charset="0"/>
                <a:cs typeface="Source Sans Pro" charset="0"/>
              </a:rPr>
              <a:t>Appointing people with a specific responsibility for handling suspicious activity or transactions (MLRO)</a:t>
            </a:r>
          </a:p>
          <a:p>
            <a:pPr marL="342900" indent="-342900">
              <a:spcAft>
                <a:spcPts val="1200"/>
              </a:spcAft>
              <a:buClr>
                <a:schemeClr val="tx1"/>
              </a:buClr>
              <a:buFont typeface="+mj-lt"/>
              <a:buAutoNum type="arabicPeriod"/>
            </a:pPr>
            <a:r>
              <a:rPr lang="en-US" sz="2400" dirty="0">
                <a:ea typeface="Source Sans Pro" charset="0"/>
                <a:cs typeface="Source Sans Pro" charset="0"/>
              </a:rPr>
              <a:t>Co-operating fully with regulators and law enforcement to tackle money laundering and terrorist financing</a:t>
            </a:r>
          </a:p>
          <a:p>
            <a:pPr marL="342900" indent="-342900">
              <a:spcAft>
                <a:spcPts val="1200"/>
              </a:spcAft>
              <a:buClr>
                <a:schemeClr val="tx1"/>
              </a:buClr>
              <a:buFont typeface="+mj-lt"/>
              <a:buAutoNum type="arabicPeriod"/>
            </a:pPr>
            <a:r>
              <a:rPr lang="en-US" sz="2400" dirty="0">
                <a:ea typeface="Source Sans Pro" charset="0"/>
                <a:cs typeface="Source Sans Pro" charset="0"/>
              </a:rPr>
              <a:t>Requiring everyone to read and implement our Cyber Security Policy</a:t>
            </a:r>
          </a:p>
        </p:txBody>
      </p:sp>
      <p:sp>
        <p:nvSpPr>
          <p:cNvPr id="7" name="Title 6">
            <a:extLst>
              <a:ext uri="{FF2B5EF4-FFF2-40B4-BE49-F238E27FC236}">
                <a16:creationId xmlns:a16="http://schemas.microsoft.com/office/drawing/2014/main" id="{80ECF655-98CD-6851-3EF9-42D8BECAAD21}"/>
              </a:ext>
            </a:extLst>
          </p:cNvPr>
          <p:cNvSpPr>
            <a:spLocks noGrp="1"/>
          </p:cNvSpPr>
          <p:nvPr>
            <p:ph type="title"/>
          </p:nvPr>
        </p:nvSpPr>
        <p:spPr/>
        <p:txBody>
          <a:bodyPr/>
          <a:lstStyle/>
          <a:p>
            <a:r>
              <a:rPr lang="en-GB" dirty="0"/>
              <a:t>Our AML/CTF Policy</a:t>
            </a:r>
          </a:p>
        </p:txBody>
      </p:sp>
    </p:spTree>
    <p:extLst>
      <p:ext uri="{BB962C8B-B14F-4D97-AF65-F5344CB8AC3E}">
        <p14:creationId xmlns:p14="http://schemas.microsoft.com/office/powerpoint/2010/main" val="1973484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9272" y="1705973"/>
            <a:ext cx="9834068" cy="4555093"/>
          </a:xfrm>
          <a:prstGeom prst="rect">
            <a:avLst/>
          </a:prstGeom>
          <a:noFill/>
        </p:spPr>
        <p:txBody>
          <a:bodyPr wrap="square" rtlCol="0">
            <a:spAutoFit/>
          </a:bodyPr>
          <a:lstStyle/>
          <a:p>
            <a:pPr marL="342900" indent="-342900">
              <a:spcAft>
                <a:spcPts val="1200"/>
              </a:spcAft>
              <a:buClr>
                <a:schemeClr val="accent3"/>
              </a:buClr>
              <a:buFont typeface="Wingdings" charset="2"/>
              <a:buChar char="ü"/>
            </a:pPr>
            <a:r>
              <a:rPr lang="en-US" sz="2400" dirty="0">
                <a:ea typeface="Source Sans Pro" charset="0"/>
                <a:cs typeface="Source Sans Pro" charset="0"/>
              </a:rPr>
              <a:t>Read our Company's AML/CTF Policy – make sure you understand the rules and why they're important</a:t>
            </a:r>
          </a:p>
          <a:p>
            <a:pPr marL="342900" indent="-342900">
              <a:spcAft>
                <a:spcPts val="1200"/>
              </a:spcAft>
              <a:buClr>
                <a:schemeClr val="accent3"/>
              </a:buClr>
              <a:buFont typeface="Wingdings" charset="2"/>
              <a:buChar char="ü"/>
            </a:pPr>
            <a:r>
              <a:rPr lang="en-US" sz="2400" dirty="0">
                <a:ea typeface="Source Sans Pro" charset="0"/>
                <a:cs typeface="Source Sans Pro" charset="0"/>
              </a:rPr>
              <a:t>Conduct appropriate risk-based due diligence</a:t>
            </a:r>
          </a:p>
          <a:p>
            <a:pPr marL="342900" indent="-342900">
              <a:spcAft>
                <a:spcPts val="1200"/>
              </a:spcAft>
              <a:buClr>
                <a:schemeClr val="accent3"/>
              </a:buClr>
              <a:buFont typeface="Wingdings" charset="2"/>
              <a:buChar char="ü"/>
            </a:pPr>
            <a:r>
              <a:rPr lang="en-US" sz="2400" dirty="0">
                <a:ea typeface="Source Sans Pro" charset="0"/>
                <a:cs typeface="Source Sans Pro" charset="0"/>
              </a:rPr>
              <a:t>Know how to spot 'red flags' - </a:t>
            </a:r>
            <a:r>
              <a:rPr lang="en-US" sz="2400" dirty="0" err="1">
                <a:ea typeface="Source Sans Pro" charset="0"/>
                <a:cs typeface="Source Sans Pro" charset="0"/>
              </a:rPr>
              <a:t>ie</a:t>
            </a:r>
            <a:r>
              <a:rPr lang="en-US" sz="2400" dirty="0">
                <a:ea typeface="Source Sans Pro" charset="0"/>
                <a:cs typeface="Source Sans Pro" charset="0"/>
              </a:rPr>
              <a:t> unusual or suspicious activity</a:t>
            </a:r>
          </a:p>
          <a:p>
            <a:pPr marL="342900" indent="-342900">
              <a:spcAft>
                <a:spcPts val="1200"/>
              </a:spcAft>
              <a:buClr>
                <a:schemeClr val="accent3"/>
              </a:buClr>
              <a:buFont typeface="Wingdings" charset="2"/>
              <a:buChar char="ü"/>
            </a:pPr>
            <a:r>
              <a:rPr lang="en-US" sz="2400" dirty="0">
                <a:ea typeface="Source Sans Pro" charset="0"/>
                <a:cs typeface="Source Sans Pro" charset="0"/>
              </a:rPr>
              <a:t>Make sure you know the name of your MLRO and how to contact them</a:t>
            </a:r>
          </a:p>
          <a:p>
            <a:pPr marL="342900" indent="-342900">
              <a:spcAft>
                <a:spcPts val="1200"/>
              </a:spcAft>
              <a:buClr>
                <a:schemeClr val="accent3"/>
              </a:buClr>
              <a:buFont typeface="Wingdings" charset="2"/>
              <a:buChar char="ü"/>
            </a:pPr>
            <a:r>
              <a:rPr lang="en-US" sz="2400" dirty="0">
                <a:ea typeface="Source Sans Pro" charset="0"/>
                <a:cs typeface="Source Sans Pro" charset="0"/>
              </a:rPr>
              <a:t>Be aware of high-risk non-EU countries with deficient AML/CTF regimes (those on the 'blacklist') – take extra care with transactions involving people or entities based there</a:t>
            </a:r>
          </a:p>
          <a:p>
            <a:pPr marL="342900" indent="-342900">
              <a:spcAft>
                <a:spcPts val="1200"/>
              </a:spcAft>
              <a:buClr>
                <a:schemeClr val="accent3"/>
              </a:buClr>
              <a:buFont typeface="Wingdings" charset="2"/>
              <a:buChar char="ü"/>
            </a:pPr>
            <a:r>
              <a:rPr lang="en-US" sz="2400" dirty="0">
                <a:ea typeface="Source Sans Pro" charset="0"/>
                <a:cs typeface="Source Sans Pro" charset="0"/>
              </a:rPr>
              <a:t>Report any knowledge or suspicion of money laundering or terrorist financing immediately</a:t>
            </a:r>
          </a:p>
        </p:txBody>
      </p:sp>
      <p:sp>
        <p:nvSpPr>
          <p:cNvPr id="7" name="Title 6">
            <a:extLst>
              <a:ext uri="{FF2B5EF4-FFF2-40B4-BE49-F238E27FC236}">
                <a16:creationId xmlns:a16="http://schemas.microsoft.com/office/drawing/2014/main" id="{8D49EC6B-F25C-2B62-C582-2D887C9731B2}"/>
              </a:ext>
            </a:extLst>
          </p:cNvPr>
          <p:cNvSpPr>
            <a:spLocks noGrp="1"/>
          </p:cNvSpPr>
          <p:nvPr>
            <p:ph type="title"/>
          </p:nvPr>
        </p:nvSpPr>
        <p:spPr/>
        <p:txBody>
          <a:bodyPr/>
          <a:lstStyle/>
          <a:p>
            <a:r>
              <a:rPr lang="en-GB" dirty="0"/>
              <a:t>Do</a:t>
            </a:r>
          </a:p>
        </p:txBody>
      </p:sp>
    </p:spTree>
    <p:extLst>
      <p:ext uri="{BB962C8B-B14F-4D97-AF65-F5344CB8AC3E}">
        <p14:creationId xmlns:p14="http://schemas.microsoft.com/office/powerpoint/2010/main" val="1273038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1063" y="1750943"/>
            <a:ext cx="9949873" cy="4401205"/>
          </a:xfrm>
          <a:prstGeom prst="rect">
            <a:avLst/>
          </a:prstGeom>
          <a:noFill/>
        </p:spPr>
        <p:txBody>
          <a:bodyPr wrap="square" rtlCol="0">
            <a:spAutoFit/>
          </a:bodyPr>
          <a:lstStyle/>
          <a:p>
            <a:pPr marL="342900" indent="-342900">
              <a:spcAft>
                <a:spcPts val="1200"/>
              </a:spcAft>
              <a:buClr>
                <a:schemeClr val="accent4"/>
              </a:buClr>
              <a:buFont typeface=".AppleSystemUIFont" charset="-120"/>
              <a:buChar char="x"/>
            </a:pPr>
            <a:r>
              <a:rPr lang="en-US" sz="2400" dirty="0">
                <a:ea typeface="Source Sans Pro" charset="0"/>
                <a:cs typeface="Source Sans Pro" charset="0"/>
              </a:rPr>
              <a:t>Assume that another colleague, department or company has made the necessary due diligence checks</a:t>
            </a:r>
          </a:p>
          <a:p>
            <a:pPr marL="342900" indent="-342900">
              <a:spcAft>
                <a:spcPts val="1200"/>
              </a:spcAft>
              <a:buClr>
                <a:schemeClr val="accent4"/>
              </a:buClr>
              <a:buFont typeface=".AppleSystemUIFont" charset="-120"/>
              <a:buChar char="x"/>
            </a:pPr>
            <a:r>
              <a:rPr lang="en-US" sz="2400" dirty="0">
                <a:ea typeface="Source Sans Pro" charset="0"/>
                <a:cs typeface="Source Sans Pro" charset="0"/>
              </a:rPr>
              <a:t>Make payment transfers to people or entities in high-risk non-EU countries without conducting enhanced due diligence</a:t>
            </a:r>
          </a:p>
          <a:p>
            <a:pPr marL="342900" indent="-342900">
              <a:spcAft>
                <a:spcPts val="1200"/>
              </a:spcAft>
              <a:buClr>
                <a:schemeClr val="accent4"/>
              </a:buClr>
              <a:buFont typeface=".AppleSystemUIFont" charset="-120"/>
              <a:buChar char="x"/>
            </a:pPr>
            <a:r>
              <a:rPr lang="en-US" sz="2400" dirty="0">
                <a:ea typeface="Source Sans Pro" charset="0"/>
                <a:cs typeface="Source Sans Pro" charset="0"/>
              </a:rPr>
              <a:t>Leave it for someone else to report concerns about suspicious customers or transactions</a:t>
            </a:r>
          </a:p>
          <a:p>
            <a:pPr marL="342900" indent="-342900">
              <a:spcAft>
                <a:spcPts val="1200"/>
              </a:spcAft>
              <a:buClr>
                <a:schemeClr val="accent4"/>
              </a:buClr>
              <a:buFont typeface=".AppleSystemUIFont" charset="-120"/>
              <a:buChar char="x"/>
            </a:pPr>
            <a:r>
              <a:rPr lang="en-US" sz="2400" dirty="0">
                <a:ea typeface="Source Sans Pro" charset="0"/>
                <a:cs typeface="Source Sans Pro" charset="0"/>
              </a:rPr>
              <a:t>Delay making reports or wait until you have gathered more evidence - the faster you make your report, the better</a:t>
            </a:r>
          </a:p>
          <a:p>
            <a:pPr marL="342900" indent="-342900">
              <a:spcAft>
                <a:spcPts val="1200"/>
              </a:spcAft>
              <a:buClr>
                <a:schemeClr val="accent4"/>
              </a:buClr>
              <a:buFont typeface=".AppleSystemUIFont" charset="-120"/>
              <a:buChar char="x"/>
            </a:pPr>
            <a:r>
              <a:rPr lang="en-US" sz="2400" dirty="0">
                <a:ea typeface="Source Sans Pro" charset="0"/>
                <a:cs typeface="Source Sans Pro" charset="0"/>
              </a:rPr>
              <a:t>Never bypass any of our controls to circumvent AML/CTF regulations or assist clients with this – you will be caught!</a:t>
            </a:r>
          </a:p>
        </p:txBody>
      </p:sp>
      <p:sp>
        <p:nvSpPr>
          <p:cNvPr id="7" name="Title 6">
            <a:extLst>
              <a:ext uri="{FF2B5EF4-FFF2-40B4-BE49-F238E27FC236}">
                <a16:creationId xmlns:a16="http://schemas.microsoft.com/office/drawing/2014/main" id="{F0C304A2-3FC6-75A6-5F6E-7439E5471822}"/>
              </a:ext>
            </a:extLst>
          </p:cNvPr>
          <p:cNvSpPr>
            <a:spLocks noGrp="1"/>
          </p:cNvSpPr>
          <p:nvPr>
            <p:ph type="title"/>
          </p:nvPr>
        </p:nvSpPr>
        <p:spPr/>
        <p:txBody>
          <a:bodyPr/>
          <a:lstStyle/>
          <a:p>
            <a:r>
              <a:rPr lang="en-GB" dirty="0"/>
              <a:t>Don’t</a:t>
            </a:r>
          </a:p>
        </p:txBody>
      </p:sp>
    </p:spTree>
    <p:extLst>
      <p:ext uri="{BB962C8B-B14F-4D97-AF65-F5344CB8AC3E}">
        <p14:creationId xmlns:p14="http://schemas.microsoft.com/office/powerpoint/2010/main" val="109203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880350" y="1567542"/>
            <a:ext cx="3474290" cy="4169149"/>
          </a:xfrm>
          <a:prstGeom prst="rect">
            <a:avLst/>
          </a:prstGeom>
        </p:spPr>
      </p:pic>
      <p:sp>
        <p:nvSpPr>
          <p:cNvPr id="5" name="TextBox 4"/>
          <p:cNvSpPr txBox="1"/>
          <p:nvPr/>
        </p:nvSpPr>
        <p:spPr>
          <a:xfrm>
            <a:off x="1063016" y="2118653"/>
            <a:ext cx="6817334" cy="2805063"/>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400" b="1" dirty="0">
                <a:solidFill>
                  <a:srgbClr val="333538"/>
                </a:solidFill>
                <a:ea typeface="Source Sans Pro Semibold" charset="0"/>
                <a:cs typeface="Source Sans Pro Semibold" charset="0"/>
              </a:rPr>
              <a:t>What is 4MLD?</a:t>
            </a:r>
          </a:p>
          <a:p>
            <a:pPr marL="342900" indent="-342900">
              <a:lnSpc>
                <a:spcPct val="150000"/>
              </a:lnSpc>
              <a:buFont typeface="Wingdings" panose="05000000000000000000" pitchFamily="2" charset="2"/>
              <a:buChar char="§"/>
            </a:pPr>
            <a:r>
              <a:rPr lang="en-US" sz="2400" b="1" dirty="0">
                <a:solidFill>
                  <a:srgbClr val="333538"/>
                </a:solidFill>
                <a:ea typeface="Source Sans Pro Semibold" charset="0"/>
                <a:cs typeface="Source Sans Pro Semibold" charset="0"/>
              </a:rPr>
              <a:t>What’s new and what’s changed under 4MLD?</a:t>
            </a:r>
          </a:p>
          <a:p>
            <a:pPr marL="342900" indent="-342900">
              <a:lnSpc>
                <a:spcPct val="150000"/>
              </a:lnSpc>
              <a:buFont typeface="Wingdings" panose="05000000000000000000" pitchFamily="2" charset="2"/>
              <a:buChar char="§"/>
            </a:pPr>
            <a:r>
              <a:rPr lang="en-US" sz="2400" b="1" dirty="0">
                <a:solidFill>
                  <a:srgbClr val="333538"/>
                </a:solidFill>
                <a:ea typeface="Source Sans Pro Semibold" charset="0"/>
                <a:cs typeface="Source Sans Pro Semibold" charset="0"/>
              </a:rPr>
              <a:t>Your responsibilities</a:t>
            </a:r>
          </a:p>
          <a:p>
            <a:pPr marL="342900" indent="-342900">
              <a:lnSpc>
                <a:spcPct val="150000"/>
              </a:lnSpc>
              <a:buFont typeface="Wingdings" panose="05000000000000000000" pitchFamily="2" charset="2"/>
              <a:buChar char="§"/>
            </a:pPr>
            <a:r>
              <a:rPr lang="en-US" sz="2400" b="1" dirty="0">
                <a:solidFill>
                  <a:srgbClr val="333538"/>
                </a:solidFill>
                <a:ea typeface="Source Sans Pro Semibold" charset="0"/>
                <a:cs typeface="Source Sans Pro Semibold" charset="0"/>
              </a:rPr>
              <a:t>What we should do to get ready</a:t>
            </a:r>
          </a:p>
          <a:p>
            <a:pPr marL="342900" indent="-342900">
              <a:lnSpc>
                <a:spcPct val="150000"/>
              </a:lnSpc>
              <a:buFont typeface="Wingdings" panose="05000000000000000000" pitchFamily="2" charset="2"/>
              <a:buChar char="§"/>
            </a:pPr>
            <a:r>
              <a:rPr lang="en-US" sz="2400" b="1" dirty="0">
                <a:solidFill>
                  <a:srgbClr val="333538"/>
                </a:solidFill>
                <a:ea typeface="Source Sans Pro Semibold" charset="0"/>
                <a:cs typeface="Source Sans Pro Semibold" charset="0"/>
              </a:rPr>
              <a:t>Our company’s AML/CTF policy</a:t>
            </a:r>
          </a:p>
        </p:txBody>
      </p:sp>
      <p:sp>
        <p:nvSpPr>
          <p:cNvPr id="8" name="Title 7">
            <a:extLst>
              <a:ext uri="{FF2B5EF4-FFF2-40B4-BE49-F238E27FC236}">
                <a16:creationId xmlns:a16="http://schemas.microsoft.com/office/drawing/2014/main" id="{435F156F-AA07-5377-8983-4BCAAEE3C248}"/>
              </a:ext>
            </a:extLst>
          </p:cNvPr>
          <p:cNvSpPr>
            <a:spLocks noGrp="1"/>
          </p:cNvSpPr>
          <p:nvPr>
            <p:ph type="title"/>
          </p:nvPr>
        </p:nvSpPr>
        <p:spPr/>
        <p:txBody>
          <a:bodyPr/>
          <a:lstStyle/>
          <a:p>
            <a:r>
              <a:rPr lang="en-GB" dirty="0"/>
              <a:t>Learning Objectives</a:t>
            </a:r>
          </a:p>
        </p:txBody>
      </p:sp>
    </p:spTree>
    <p:extLst>
      <p:ext uri="{BB962C8B-B14F-4D97-AF65-F5344CB8AC3E}">
        <p14:creationId xmlns:p14="http://schemas.microsoft.com/office/powerpoint/2010/main" val="1002617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8178" y="1780924"/>
            <a:ext cx="9454837" cy="4185761"/>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en-US" sz="2400" dirty="0">
                <a:ea typeface="Source Sans Pro" charset="0"/>
                <a:cs typeface="Source Sans Pro" charset="0"/>
              </a:rPr>
              <a:t>Awareness, training and information – is everyone aware of the Directive and its impact on them? (including senior management)</a:t>
            </a:r>
          </a:p>
          <a:p>
            <a:pPr marL="342900" indent="-342900">
              <a:spcAft>
                <a:spcPts val="1200"/>
              </a:spcAft>
              <a:buFont typeface="Wingdings" panose="05000000000000000000" pitchFamily="2" charset="2"/>
              <a:buChar char="§"/>
            </a:pPr>
            <a:r>
              <a:rPr lang="en-US" sz="2400" dirty="0">
                <a:ea typeface="Source Sans Pro" charset="0"/>
                <a:cs typeface="Source Sans Pro" charset="0"/>
              </a:rPr>
              <a:t>Review our current AML/CTF regime - updating country risk assessment models and customer risk assessment models, identifying domestic PEPs</a:t>
            </a:r>
          </a:p>
          <a:p>
            <a:pPr marL="342900" indent="-342900">
              <a:spcAft>
                <a:spcPts val="1200"/>
              </a:spcAft>
              <a:buFont typeface="Wingdings" panose="05000000000000000000" pitchFamily="2" charset="2"/>
              <a:buChar char="§"/>
            </a:pPr>
            <a:r>
              <a:rPr lang="en-US" sz="2400" dirty="0">
                <a:ea typeface="Source Sans Pro" charset="0"/>
                <a:cs typeface="Source Sans Pro" charset="0"/>
              </a:rPr>
              <a:t>Correspondent banking relationships – senior management approval</a:t>
            </a:r>
          </a:p>
          <a:p>
            <a:pPr marL="342900" indent="-342900">
              <a:spcAft>
                <a:spcPts val="1200"/>
              </a:spcAft>
              <a:buFont typeface="Wingdings" panose="05000000000000000000" pitchFamily="2" charset="2"/>
              <a:buChar char="§"/>
            </a:pPr>
            <a:r>
              <a:rPr lang="en-US" sz="2400" dirty="0">
                <a:ea typeface="Source Sans Pro" charset="0"/>
                <a:cs typeface="Source Sans Pro" charset="0"/>
              </a:rPr>
              <a:t>Making our approach more risk-based</a:t>
            </a:r>
          </a:p>
          <a:p>
            <a:pPr marL="342900" indent="-342900">
              <a:spcAft>
                <a:spcPts val="1200"/>
              </a:spcAft>
              <a:buFont typeface="Wingdings" panose="05000000000000000000" pitchFamily="2" charset="2"/>
              <a:buChar char="§"/>
            </a:pPr>
            <a:r>
              <a:rPr lang="en-US" sz="2400" dirty="0">
                <a:ea typeface="Source Sans Pro" charset="0"/>
                <a:cs typeface="Source Sans Pro" charset="0"/>
              </a:rPr>
              <a:t>Resources</a:t>
            </a:r>
          </a:p>
          <a:p>
            <a:pPr marL="342900" indent="-342900">
              <a:spcAft>
                <a:spcPts val="1200"/>
              </a:spcAft>
              <a:buFont typeface="Wingdings" panose="05000000000000000000" pitchFamily="2" charset="2"/>
              <a:buChar char="§"/>
            </a:pPr>
            <a:r>
              <a:rPr lang="en-US" sz="2400" dirty="0">
                <a:ea typeface="Source Sans Pro" charset="0"/>
                <a:cs typeface="Source Sans Pro" charset="0"/>
              </a:rPr>
              <a:t>Monitor and review - benchmarking</a:t>
            </a:r>
          </a:p>
        </p:txBody>
      </p:sp>
      <p:sp>
        <p:nvSpPr>
          <p:cNvPr id="7" name="Title 6">
            <a:extLst>
              <a:ext uri="{FF2B5EF4-FFF2-40B4-BE49-F238E27FC236}">
                <a16:creationId xmlns:a16="http://schemas.microsoft.com/office/drawing/2014/main" id="{FA5F94CA-9D08-F795-9E8A-3A0E2CDC4DEC}"/>
              </a:ext>
            </a:extLst>
          </p:cNvPr>
          <p:cNvSpPr>
            <a:spLocks noGrp="1"/>
          </p:cNvSpPr>
          <p:nvPr>
            <p:ph type="title"/>
          </p:nvPr>
        </p:nvSpPr>
        <p:spPr/>
        <p:txBody>
          <a:bodyPr/>
          <a:lstStyle/>
          <a:p>
            <a:r>
              <a:rPr lang="en-US" dirty="0"/>
              <a:t>What We Should Do To Get Ready</a:t>
            </a:r>
            <a:endParaRPr lang="en-GB" dirty="0"/>
          </a:p>
        </p:txBody>
      </p:sp>
    </p:spTree>
    <p:extLst>
      <p:ext uri="{BB962C8B-B14F-4D97-AF65-F5344CB8AC3E}">
        <p14:creationId xmlns:p14="http://schemas.microsoft.com/office/powerpoint/2010/main" val="447020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62000" y="1669431"/>
            <a:ext cx="3502522" cy="4203027"/>
          </a:xfrm>
          <a:prstGeom prst="rect">
            <a:avLst/>
          </a:prstGeom>
        </p:spPr>
      </p:pic>
      <p:sp>
        <p:nvSpPr>
          <p:cNvPr id="8" name="Title 7">
            <a:extLst>
              <a:ext uri="{FF2B5EF4-FFF2-40B4-BE49-F238E27FC236}">
                <a16:creationId xmlns:a16="http://schemas.microsoft.com/office/drawing/2014/main" id="{C7CABE77-6F54-7399-CC96-B177670C1693}"/>
              </a:ext>
            </a:extLst>
          </p:cNvPr>
          <p:cNvSpPr>
            <a:spLocks noGrp="1"/>
          </p:cNvSpPr>
          <p:nvPr>
            <p:ph type="title"/>
          </p:nvPr>
        </p:nvSpPr>
        <p:spPr/>
        <p:txBody>
          <a:bodyPr/>
          <a:lstStyle/>
          <a:p>
            <a:r>
              <a:rPr lang="en-GB" dirty="0"/>
              <a:t>4MLD &amp; You</a:t>
            </a:r>
          </a:p>
        </p:txBody>
      </p:sp>
      <p:sp>
        <p:nvSpPr>
          <p:cNvPr id="10" name="TextBox 9">
            <a:extLst>
              <a:ext uri="{FF2B5EF4-FFF2-40B4-BE49-F238E27FC236}">
                <a16:creationId xmlns:a16="http://schemas.microsoft.com/office/drawing/2014/main" id="{B4E55B9F-0717-C050-DC0A-86E1A99085EB}"/>
              </a:ext>
            </a:extLst>
          </p:cNvPr>
          <p:cNvSpPr txBox="1"/>
          <p:nvPr/>
        </p:nvSpPr>
        <p:spPr>
          <a:xfrm>
            <a:off x="5559818" y="2567225"/>
            <a:ext cx="5525955" cy="1723549"/>
          </a:xfrm>
          <a:prstGeom prst="rect">
            <a:avLst/>
          </a:prstGeom>
          <a:noFill/>
        </p:spPr>
        <p:txBody>
          <a:bodyPr wrap="square" rtlCol="0">
            <a:spAutoFit/>
          </a:bodyPr>
          <a:lstStyle/>
          <a:p>
            <a:pPr>
              <a:spcAft>
                <a:spcPts val="600"/>
              </a:spcAft>
            </a:pPr>
            <a:r>
              <a:rPr lang="en-US" sz="2400" b="1" dirty="0">
                <a:ea typeface="Source Sans Pro" charset="0"/>
                <a:cs typeface="Source Sans Pro" charset="0"/>
              </a:rPr>
              <a:t>Discuss:</a:t>
            </a:r>
          </a:p>
          <a:p>
            <a:pPr marL="342900" indent="-342900">
              <a:spcAft>
                <a:spcPts val="600"/>
              </a:spcAft>
              <a:buFont typeface="Wingdings" panose="05000000000000000000" pitchFamily="2" charset="2"/>
              <a:buChar char="§"/>
            </a:pPr>
            <a:r>
              <a:rPr lang="en-US" sz="2400" dirty="0">
                <a:ea typeface="Source Sans Pro" charset="0"/>
                <a:cs typeface="Source Sans Pro" charset="0"/>
              </a:rPr>
              <a:t>How will 4MLD impact on our business unit, department, function and/or firm?</a:t>
            </a:r>
          </a:p>
          <a:p>
            <a:pPr marL="342900" indent="-342900">
              <a:spcAft>
                <a:spcPts val="600"/>
              </a:spcAft>
              <a:buFont typeface="Wingdings" panose="05000000000000000000" pitchFamily="2" charset="2"/>
              <a:buChar char="§"/>
            </a:pPr>
            <a:r>
              <a:rPr lang="en-US" sz="2400" dirty="0">
                <a:ea typeface="Source Sans Pro" charset="0"/>
                <a:cs typeface="Source Sans Pro" charset="0"/>
              </a:rPr>
              <a:t>Key priorities</a:t>
            </a:r>
          </a:p>
        </p:txBody>
      </p:sp>
    </p:spTree>
    <p:extLst>
      <p:ext uri="{BB962C8B-B14F-4D97-AF65-F5344CB8AC3E}">
        <p14:creationId xmlns:p14="http://schemas.microsoft.com/office/powerpoint/2010/main" val="2854456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6320" y="2726266"/>
            <a:ext cx="6888480" cy="1405467"/>
          </a:xfrm>
        </p:spPr>
        <p:txBody>
          <a:bodyPr/>
          <a:lstStyle/>
          <a:p>
            <a:r>
              <a:rPr lang="en-GB" dirty="0"/>
              <a:t>Questions, comments or concerns?</a:t>
            </a:r>
          </a:p>
        </p:txBody>
      </p:sp>
    </p:spTree>
    <p:extLst>
      <p:ext uri="{BB962C8B-B14F-4D97-AF65-F5344CB8AC3E}">
        <p14:creationId xmlns:p14="http://schemas.microsoft.com/office/powerpoint/2010/main" val="407967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p>
        </p:txBody>
      </p:sp>
      <p:sp>
        <p:nvSpPr>
          <p:cNvPr id="3" name="Content Placeholder 2"/>
          <p:cNvSpPr>
            <a:spLocks noGrp="1"/>
          </p:cNvSpPr>
          <p:nvPr>
            <p:ph idx="1"/>
          </p:nvPr>
        </p:nvSpPr>
        <p:spPr/>
        <p:txBody>
          <a:bodyPr>
            <a:normAutofit/>
          </a:bodyPr>
          <a:lstStyle/>
          <a:p>
            <a:r>
              <a:rPr lang="en-GB" sz="2400" dirty="0"/>
              <a:t>Call _____ on _____ if you need information or guidance</a:t>
            </a:r>
          </a:p>
          <a:p>
            <a:r>
              <a:rPr lang="en-GB" sz="2400" dirty="0"/>
              <a:t>Call _____ on _____ if you need to make a complaint</a:t>
            </a:r>
          </a:p>
          <a:p>
            <a:r>
              <a:rPr lang="en-GB" sz="2400" dirty="0"/>
              <a:t>Access self-study courses on our e-learning portal for further training [or optionally – Complete your mandatory training on our corporate e-learning portal]</a:t>
            </a:r>
            <a:endParaRPr lang="en-GB" sz="2400"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Skillcast</a:t>
            </a:r>
          </a:p>
        </p:txBody>
      </p:sp>
      <p:sp>
        <p:nvSpPr>
          <p:cNvPr id="3" name="Content Placeholder 2"/>
          <p:cNvSpPr>
            <a:spLocks noGrp="1"/>
          </p:cNvSpPr>
          <p:nvPr>
            <p:ph idx="1"/>
          </p:nvPr>
        </p:nvSpPr>
        <p:spPr>
          <a:xfrm>
            <a:off x="391161" y="2013465"/>
            <a:ext cx="7239000" cy="3608659"/>
          </a:xfrm>
        </p:spPr>
        <p:txBody>
          <a:bodyPr>
            <a:noAutofit/>
          </a:bodyPr>
          <a:lstStyle/>
          <a:p>
            <a:r>
              <a:rPr lang="en-GB" altLang="en-US" sz="2000" dirty="0">
                <a:solidFill>
                  <a:schemeClr val="tx1"/>
                </a:solidFill>
              </a:rPr>
              <a:t>Skillcast provides digital learning content, technology and services to help you train your staff, automate your compliance processes and generate management reports to help you keep track of it all.</a:t>
            </a:r>
            <a:br>
              <a:rPr lang="en-GB" altLang="en-US" sz="2000" dirty="0">
                <a:solidFill>
                  <a:schemeClr val="tx1"/>
                </a:solidFill>
              </a:rPr>
            </a:br>
            <a:endParaRPr lang="en-GB" altLang="en-US" sz="2000" dirty="0">
              <a:solidFill>
                <a:schemeClr val="tx1"/>
              </a:solidFill>
            </a:endParaRPr>
          </a:p>
          <a:p>
            <a:r>
              <a:rPr lang="en-GB" altLang="en-US" sz="2000" dirty="0">
                <a:solidFill>
                  <a:schemeClr val="tx1"/>
                </a:solidFill>
              </a:rPr>
              <a:t>Our best-selling Compliance Essentials Library provides a complete and comprehensive off-the-shelf compliance solution for UK businesses. </a:t>
            </a:r>
          </a:p>
          <a:p>
            <a:pPr marL="0" indent="0">
              <a:buNone/>
            </a:pPr>
            <a:endParaRPr lang="en-GB" altLang="en-US" sz="2000" dirty="0"/>
          </a:p>
          <a:p>
            <a:pPr marL="0" indent="0">
              <a:buNone/>
            </a:pPr>
            <a:r>
              <a:rPr lang="en-GB" altLang="en-US" sz="2000" dirty="0">
                <a:solidFill>
                  <a:schemeClr val="tx1"/>
                </a:solidFill>
              </a:rPr>
              <a:t>Register for a free trial at</a:t>
            </a:r>
          </a:p>
          <a:p>
            <a:pPr marL="0" indent="0">
              <a:buNone/>
            </a:pPr>
            <a:r>
              <a:rPr lang="en-GB" altLang="en-US" sz="2000">
                <a:solidFill>
                  <a:schemeClr val="tx1"/>
                </a:solidFill>
              </a:rPr>
              <a:t>www</a:t>
            </a:r>
            <a:r>
              <a:rPr lang="en-GB" altLang="en-US" sz="2000" dirty="0">
                <a:solidFill>
                  <a:schemeClr val="tx1"/>
                </a:solidFill>
              </a:rPr>
              <a:t>.skillcast.com/free-trial</a:t>
            </a:r>
            <a:br>
              <a:rPr lang="en-GB" altLang="en-US" sz="2000" dirty="0">
                <a:solidFill>
                  <a:schemeClr val="tx1"/>
                </a:solidFill>
              </a:rPr>
            </a:br>
            <a:endParaRPr lang="en-GB" altLang="en-US" sz="2000" dirty="0"/>
          </a:p>
          <a:p>
            <a:pPr marL="0" indent="0">
              <a:buNone/>
            </a:pPr>
            <a:r>
              <a:rPr lang="en-GB" altLang="en-US" sz="2000" dirty="0">
                <a:solidFill>
                  <a:schemeClr val="tx1"/>
                </a:solidFill>
              </a:rPr>
              <a:t>Copyright © 2022 Skillcast. All Rights Reserved.</a:t>
            </a:r>
          </a:p>
        </p:txBody>
      </p:sp>
      <p:pic>
        <p:nvPicPr>
          <p:cNvPr id="4" name="Picture 3" descr="A picture containing drawing&#10;&#10;Description automatically generated">
            <a:extLst>
              <a:ext uri="{FF2B5EF4-FFF2-40B4-BE49-F238E27FC236}">
                <a16:creationId xmlns:a16="http://schemas.microsoft.com/office/drawing/2014/main" id="{24DEFCDD-336C-4C08-92ED-54D68EEF6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972" y="2172381"/>
            <a:ext cx="3290828" cy="3290828"/>
          </a:xfrm>
          <a:prstGeom prst="rect">
            <a:avLst/>
          </a:prstGeom>
        </p:spPr>
      </p:pic>
    </p:spTree>
    <p:extLst>
      <p:ext uri="{BB962C8B-B14F-4D97-AF65-F5344CB8AC3E}">
        <p14:creationId xmlns:p14="http://schemas.microsoft.com/office/powerpoint/2010/main" val="246925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37356" y="2065817"/>
            <a:ext cx="5740441" cy="2891561"/>
          </a:xfrm>
          <a:prstGeom prst="rect">
            <a:avLst/>
          </a:prstGeom>
          <a:noFill/>
        </p:spPr>
        <p:txBody>
          <a:bodyPr wrap="square" rtlCol="0">
            <a:spAutoFit/>
          </a:bodyPr>
          <a:lstStyle/>
          <a:p>
            <a:pPr>
              <a:spcAft>
                <a:spcPts val="600"/>
              </a:spcAft>
            </a:pPr>
            <a:r>
              <a:rPr lang="en-US" sz="2000" dirty="0">
                <a:ea typeface="Source Sans Pro" charset="0"/>
                <a:cs typeface="Source Sans Pro" charset="0"/>
              </a:rPr>
              <a:t>The Fourth Money Laundering Directive:</a:t>
            </a:r>
          </a:p>
          <a:p>
            <a:pPr marL="457200" indent="-457200">
              <a:lnSpc>
                <a:spcPct val="150000"/>
              </a:lnSpc>
              <a:spcAft>
                <a:spcPts val="600"/>
              </a:spcAft>
              <a:buFont typeface="+mj-lt"/>
              <a:buAutoNum type="arabicParenR"/>
            </a:pPr>
            <a:r>
              <a:rPr lang="en-US" sz="2000" dirty="0">
                <a:ea typeface="Source Sans Pro" charset="0"/>
                <a:cs typeface="Source Sans Pro" charset="0"/>
              </a:rPr>
              <a:t>… to increase transparency </a:t>
            </a:r>
          </a:p>
          <a:p>
            <a:pPr marL="457200" indent="-457200">
              <a:lnSpc>
                <a:spcPct val="150000"/>
              </a:lnSpc>
              <a:spcAft>
                <a:spcPts val="600"/>
              </a:spcAft>
              <a:buFont typeface="+mj-lt"/>
              <a:buAutoNum type="arabicParenR"/>
            </a:pPr>
            <a:r>
              <a:rPr lang="en-US" sz="2000" dirty="0">
                <a:ea typeface="Source Sans Pro" charset="0"/>
                <a:cs typeface="Source Sans Pro" charset="0"/>
              </a:rPr>
              <a:t>… to incorporate the new FATF recommendations</a:t>
            </a:r>
          </a:p>
          <a:p>
            <a:pPr marL="457200" indent="-457200">
              <a:lnSpc>
                <a:spcPct val="150000"/>
              </a:lnSpc>
              <a:spcAft>
                <a:spcPts val="600"/>
              </a:spcAft>
              <a:buFont typeface="+mj-lt"/>
              <a:buAutoNum type="arabicParenR"/>
            </a:pPr>
            <a:r>
              <a:rPr lang="en-US" sz="2000" dirty="0">
                <a:ea typeface="Source Sans Pro" charset="0"/>
                <a:cs typeface="Source Sans Pro" charset="0"/>
              </a:rPr>
              <a:t>… to deliver a more robust risk-based approach to combatting money laundering and terrorist financing</a:t>
            </a:r>
          </a:p>
        </p:txBody>
      </p:sp>
      <p:pic>
        <p:nvPicPr>
          <p:cNvPr id="3" name="Picture 2"/>
          <p:cNvPicPr>
            <a:picLocks noChangeAspect="1"/>
          </p:cNvPicPr>
          <p:nvPr/>
        </p:nvPicPr>
        <p:blipFill>
          <a:blip r:embed="rId3"/>
          <a:stretch>
            <a:fillRect/>
          </a:stretch>
        </p:blipFill>
        <p:spPr>
          <a:xfrm>
            <a:off x="931370" y="1729565"/>
            <a:ext cx="3581254" cy="4297504"/>
          </a:xfrm>
          <a:prstGeom prst="rect">
            <a:avLst/>
          </a:prstGeom>
        </p:spPr>
      </p:pic>
      <p:sp>
        <p:nvSpPr>
          <p:cNvPr id="8" name="Title 7">
            <a:extLst>
              <a:ext uri="{FF2B5EF4-FFF2-40B4-BE49-F238E27FC236}">
                <a16:creationId xmlns:a16="http://schemas.microsoft.com/office/drawing/2014/main" id="{B62DB3DD-1348-1E4D-4513-A09CF9EDE200}"/>
              </a:ext>
            </a:extLst>
          </p:cNvPr>
          <p:cNvSpPr>
            <a:spLocks noGrp="1"/>
          </p:cNvSpPr>
          <p:nvPr>
            <p:ph type="title"/>
          </p:nvPr>
        </p:nvSpPr>
        <p:spPr/>
        <p:txBody>
          <a:bodyPr/>
          <a:lstStyle/>
          <a:p>
            <a:r>
              <a:rPr lang="en-GB" dirty="0"/>
              <a:t>What is 4MLD?</a:t>
            </a:r>
          </a:p>
        </p:txBody>
      </p:sp>
    </p:spTree>
    <p:extLst>
      <p:ext uri="{BB962C8B-B14F-4D97-AF65-F5344CB8AC3E}">
        <p14:creationId xmlns:p14="http://schemas.microsoft.com/office/powerpoint/2010/main" val="1816759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71588" y="3107602"/>
            <a:ext cx="2953634" cy="635099"/>
          </a:xfrm>
          <a:prstGeom prst="round2DiagRect">
            <a:avLst/>
          </a:prstGeom>
          <a:solidFill>
            <a:schemeClr val="bg1"/>
          </a:solidFill>
        </p:spPr>
        <p:txBody>
          <a:bodyPr wrap="square" lIns="144000" tIns="144000" rIns="144000" bIns="144000" rtlCol="0" anchor="ctr" anchorCtr="0">
            <a:spAutoFit/>
          </a:bodyPr>
          <a:lstStyle/>
          <a:p>
            <a:pPr algn="ctr">
              <a:lnSpc>
                <a:spcPts val="2080"/>
              </a:lnSpc>
            </a:pPr>
            <a:r>
              <a:rPr lang="en-US" sz="2400" dirty="0">
                <a:ea typeface="Source Sans Pro Semibold" charset="0"/>
                <a:cs typeface="Source Sans Pro Semibold" charset="0"/>
              </a:rPr>
              <a:t>Dirty Money</a:t>
            </a:r>
          </a:p>
        </p:txBody>
      </p:sp>
      <p:sp>
        <p:nvSpPr>
          <p:cNvPr id="9" name="TextBox 8"/>
          <p:cNvSpPr txBox="1"/>
          <p:nvPr/>
        </p:nvSpPr>
        <p:spPr>
          <a:xfrm>
            <a:off x="1267691" y="4331328"/>
            <a:ext cx="2549900" cy="933053"/>
          </a:xfrm>
          <a:prstGeom prst="round2DiagRect">
            <a:avLst/>
          </a:prstGeom>
          <a:solidFill>
            <a:schemeClr val="bg1"/>
          </a:solidFill>
        </p:spPr>
        <p:txBody>
          <a:bodyPr wrap="square" lIns="144000" tIns="144000" rIns="144000" bIns="144000" rtlCol="0" anchor="ctr" anchorCtr="0">
            <a:spAutoFit/>
          </a:bodyPr>
          <a:lstStyle/>
          <a:p>
            <a:pPr algn="ctr">
              <a:lnSpc>
                <a:spcPts val="2080"/>
              </a:lnSpc>
            </a:pPr>
            <a:r>
              <a:rPr lang="en-US" sz="3200" b="1" dirty="0">
                <a:ea typeface="Source Sans Pro Semibold" charset="0"/>
                <a:cs typeface="Source Sans Pro Semibold" charset="0"/>
              </a:rPr>
              <a:t>1. </a:t>
            </a:r>
          </a:p>
          <a:p>
            <a:pPr algn="ctr">
              <a:lnSpc>
                <a:spcPts val="2080"/>
              </a:lnSpc>
            </a:pPr>
            <a:r>
              <a:rPr lang="en-US" sz="2400" dirty="0">
                <a:ea typeface="Source Sans Pro Semibold" charset="0"/>
                <a:cs typeface="Source Sans Pro Semibold" charset="0"/>
              </a:rPr>
              <a:t>Placement</a:t>
            </a:r>
          </a:p>
        </p:txBody>
      </p:sp>
      <p:sp>
        <p:nvSpPr>
          <p:cNvPr id="14" name="TextBox 13"/>
          <p:cNvSpPr txBox="1"/>
          <p:nvPr/>
        </p:nvSpPr>
        <p:spPr>
          <a:xfrm>
            <a:off x="1142552" y="1894668"/>
            <a:ext cx="7191979" cy="887422"/>
          </a:xfrm>
          <a:prstGeom prst="rect">
            <a:avLst/>
          </a:prstGeom>
          <a:noFill/>
        </p:spPr>
        <p:txBody>
          <a:bodyPr wrap="square" rtlCol="0">
            <a:spAutoFit/>
          </a:bodyPr>
          <a:lstStyle/>
          <a:p>
            <a:pPr>
              <a:lnSpc>
                <a:spcPts val="3060"/>
              </a:lnSpc>
              <a:spcAft>
                <a:spcPts val="600"/>
              </a:spcAft>
              <a:buClr>
                <a:srgbClr val="13E248"/>
              </a:buClr>
            </a:pPr>
            <a:r>
              <a:rPr lang="en-US" sz="2400" dirty="0">
                <a:ea typeface="Source Sans Pro" charset="0"/>
                <a:cs typeface="Source Sans Pro" charset="0"/>
              </a:rPr>
              <a:t>…the process by which criminals attempt to conceal the identity, source or destination of illicit funds</a:t>
            </a:r>
          </a:p>
        </p:txBody>
      </p:sp>
      <p:sp>
        <p:nvSpPr>
          <p:cNvPr id="8" name="Striped Right Arrow 7">
            <a:extLst>
              <a:ext uri="{FF2B5EF4-FFF2-40B4-BE49-F238E27FC236}">
                <a16:creationId xmlns:a16="http://schemas.microsoft.com/office/drawing/2014/main" id="{B2734A94-D609-E147-9F38-561669A2EFD2}"/>
              </a:ext>
            </a:extLst>
          </p:cNvPr>
          <p:cNvSpPr/>
          <p:nvPr/>
        </p:nvSpPr>
        <p:spPr>
          <a:xfrm rot="10800000" flipH="1">
            <a:off x="4464899" y="3197413"/>
            <a:ext cx="646747" cy="466133"/>
          </a:xfrm>
          <a:prstGeom prst="stripedRightArrow">
            <a:avLst>
              <a:gd name="adj1" fmla="val 5643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sp>
        <p:nvSpPr>
          <p:cNvPr id="10" name="TextBox 9">
            <a:extLst>
              <a:ext uri="{FF2B5EF4-FFF2-40B4-BE49-F238E27FC236}">
                <a16:creationId xmlns:a16="http://schemas.microsoft.com/office/drawing/2014/main" id="{93786D19-9018-FA40-A497-3EBFC5CEF233}"/>
              </a:ext>
            </a:extLst>
          </p:cNvPr>
          <p:cNvSpPr txBox="1"/>
          <p:nvPr/>
        </p:nvSpPr>
        <p:spPr>
          <a:xfrm>
            <a:off x="5288952" y="3107602"/>
            <a:ext cx="2953634" cy="635099"/>
          </a:xfrm>
          <a:prstGeom prst="round2DiagRect">
            <a:avLst/>
          </a:prstGeom>
          <a:solidFill>
            <a:schemeClr val="bg1"/>
          </a:solidFill>
        </p:spPr>
        <p:txBody>
          <a:bodyPr wrap="square" lIns="144000" tIns="144000" rIns="144000" bIns="144000" rtlCol="0" anchor="ctr" anchorCtr="0">
            <a:spAutoFit/>
          </a:bodyPr>
          <a:lstStyle/>
          <a:p>
            <a:pPr algn="ctr">
              <a:lnSpc>
                <a:spcPts val="2080"/>
              </a:lnSpc>
            </a:pPr>
            <a:r>
              <a:rPr lang="en-US" sz="2400" dirty="0">
                <a:ea typeface="Source Sans Pro Semibold" charset="0"/>
                <a:cs typeface="Source Sans Pro Semibold" charset="0"/>
              </a:rPr>
              <a:t>Clean Money</a:t>
            </a:r>
          </a:p>
        </p:txBody>
      </p:sp>
      <p:sp>
        <p:nvSpPr>
          <p:cNvPr id="12" name="TextBox 11">
            <a:extLst>
              <a:ext uri="{FF2B5EF4-FFF2-40B4-BE49-F238E27FC236}">
                <a16:creationId xmlns:a16="http://schemas.microsoft.com/office/drawing/2014/main" id="{0C6C505C-3B51-2848-9BF3-82581AE587A2}"/>
              </a:ext>
            </a:extLst>
          </p:cNvPr>
          <p:cNvSpPr txBox="1"/>
          <p:nvPr/>
        </p:nvSpPr>
        <p:spPr>
          <a:xfrm>
            <a:off x="4014002" y="4331328"/>
            <a:ext cx="2549900" cy="933053"/>
          </a:xfrm>
          <a:prstGeom prst="round2DiagRect">
            <a:avLst/>
          </a:prstGeom>
          <a:solidFill>
            <a:schemeClr val="bg1"/>
          </a:solidFill>
        </p:spPr>
        <p:txBody>
          <a:bodyPr wrap="square" lIns="144000" tIns="144000" rIns="144000" bIns="144000" rtlCol="0" anchor="ctr" anchorCtr="0">
            <a:spAutoFit/>
          </a:bodyPr>
          <a:lstStyle/>
          <a:p>
            <a:pPr algn="ctr">
              <a:lnSpc>
                <a:spcPts val="2080"/>
              </a:lnSpc>
            </a:pPr>
            <a:r>
              <a:rPr lang="en-US" sz="3200" b="1" dirty="0">
                <a:ea typeface="Source Sans Pro Semibold" charset="0"/>
                <a:cs typeface="Source Sans Pro Semibold" charset="0"/>
              </a:rPr>
              <a:t>2. </a:t>
            </a:r>
          </a:p>
          <a:p>
            <a:pPr algn="ctr">
              <a:lnSpc>
                <a:spcPts val="2080"/>
              </a:lnSpc>
            </a:pPr>
            <a:r>
              <a:rPr lang="en-US" sz="2400" dirty="0">
                <a:ea typeface="Source Sans Pro Semibold" charset="0"/>
                <a:cs typeface="Source Sans Pro Semibold" charset="0"/>
              </a:rPr>
              <a:t>Layering</a:t>
            </a:r>
          </a:p>
        </p:txBody>
      </p:sp>
      <p:sp>
        <p:nvSpPr>
          <p:cNvPr id="13" name="TextBox 12">
            <a:extLst>
              <a:ext uri="{FF2B5EF4-FFF2-40B4-BE49-F238E27FC236}">
                <a16:creationId xmlns:a16="http://schemas.microsoft.com/office/drawing/2014/main" id="{316C1EEA-9DE3-4F4D-950F-8448A77A11A0}"/>
              </a:ext>
            </a:extLst>
          </p:cNvPr>
          <p:cNvSpPr txBox="1"/>
          <p:nvPr/>
        </p:nvSpPr>
        <p:spPr>
          <a:xfrm>
            <a:off x="6760313" y="4331328"/>
            <a:ext cx="2549900" cy="933053"/>
          </a:xfrm>
          <a:prstGeom prst="round2DiagRect">
            <a:avLst/>
          </a:prstGeom>
          <a:solidFill>
            <a:schemeClr val="bg1"/>
          </a:solidFill>
        </p:spPr>
        <p:txBody>
          <a:bodyPr wrap="square" lIns="144000" tIns="144000" rIns="144000" bIns="144000" rtlCol="0" anchor="ctr" anchorCtr="0">
            <a:spAutoFit/>
          </a:bodyPr>
          <a:lstStyle/>
          <a:p>
            <a:pPr algn="ctr">
              <a:lnSpc>
                <a:spcPts val="2080"/>
              </a:lnSpc>
            </a:pPr>
            <a:r>
              <a:rPr lang="en-US" sz="3200" b="1" dirty="0">
                <a:ea typeface="Source Sans Pro Semibold" charset="0"/>
                <a:cs typeface="Source Sans Pro Semibold" charset="0"/>
              </a:rPr>
              <a:t>3. </a:t>
            </a:r>
          </a:p>
          <a:p>
            <a:pPr algn="ctr">
              <a:lnSpc>
                <a:spcPts val="2080"/>
              </a:lnSpc>
            </a:pPr>
            <a:r>
              <a:rPr lang="en-US" sz="2400" dirty="0">
                <a:ea typeface="Source Sans Pro Semibold" charset="0"/>
                <a:cs typeface="Source Sans Pro Semibold" charset="0"/>
              </a:rPr>
              <a:t>Integration</a:t>
            </a:r>
          </a:p>
        </p:txBody>
      </p:sp>
      <p:sp>
        <p:nvSpPr>
          <p:cNvPr id="7" name="Title 6">
            <a:extLst>
              <a:ext uri="{FF2B5EF4-FFF2-40B4-BE49-F238E27FC236}">
                <a16:creationId xmlns:a16="http://schemas.microsoft.com/office/drawing/2014/main" id="{0456B145-D456-88D6-20A4-937B336BDDFA}"/>
              </a:ext>
            </a:extLst>
          </p:cNvPr>
          <p:cNvSpPr>
            <a:spLocks noGrp="1"/>
          </p:cNvSpPr>
          <p:nvPr>
            <p:ph type="title"/>
          </p:nvPr>
        </p:nvSpPr>
        <p:spPr/>
        <p:txBody>
          <a:bodyPr/>
          <a:lstStyle/>
          <a:p>
            <a:r>
              <a:rPr lang="en-GB" dirty="0"/>
              <a:t>What is Money Laundering?</a:t>
            </a:r>
          </a:p>
        </p:txBody>
      </p:sp>
    </p:spTree>
    <p:extLst>
      <p:ext uri="{BB962C8B-B14F-4D97-AF65-F5344CB8AC3E}">
        <p14:creationId xmlns:p14="http://schemas.microsoft.com/office/powerpoint/2010/main" val="207981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6361" y="1955867"/>
            <a:ext cx="4387120" cy="1806666"/>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en-US" sz="2000" dirty="0">
                <a:solidFill>
                  <a:schemeClr val="bg1"/>
                </a:solidFill>
                <a:ea typeface="Source Sans Pro Semibold" charset="0"/>
                <a:cs typeface="Source Sans Pro Semibold" charset="0"/>
              </a:rPr>
              <a:t>Converting or transferring property, knowing it’s derived from criminal activity, to conceal the illicit origin or assist those involved in criminal activity to evade the law</a:t>
            </a:r>
          </a:p>
        </p:txBody>
      </p:sp>
      <p:sp>
        <p:nvSpPr>
          <p:cNvPr id="10" name="TextBox 9">
            <a:extLst>
              <a:ext uri="{FF2B5EF4-FFF2-40B4-BE49-F238E27FC236}">
                <a16:creationId xmlns:a16="http://schemas.microsoft.com/office/drawing/2014/main" id="{37B1C780-5BD5-1848-B622-2372CAC374E2}"/>
              </a:ext>
            </a:extLst>
          </p:cNvPr>
          <p:cNvSpPr txBox="1"/>
          <p:nvPr/>
        </p:nvSpPr>
        <p:spPr>
          <a:xfrm>
            <a:off x="6215923" y="1955867"/>
            <a:ext cx="4387120" cy="1806666"/>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en-US" sz="2000" dirty="0">
                <a:solidFill>
                  <a:schemeClr val="bg1"/>
                </a:solidFill>
                <a:ea typeface="Source Sans Pro Semibold" charset="0"/>
                <a:cs typeface="Source Sans Pro Semibold" charset="0"/>
              </a:rPr>
              <a:t>Concealing or disguising the true nature, source, location, disposition, movement, rights, with respect to, or ownership, of property knowing it’s derived from criminal activity</a:t>
            </a:r>
          </a:p>
        </p:txBody>
      </p:sp>
      <p:sp>
        <p:nvSpPr>
          <p:cNvPr id="12" name="TextBox 11">
            <a:extLst>
              <a:ext uri="{FF2B5EF4-FFF2-40B4-BE49-F238E27FC236}">
                <a16:creationId xmlns:a16="http://schemas.microsoft.com/office/drawing/2014/main" id="{2311E99E-9EE7-7B48-B60B-E59960F6662B}"/>
              </a:ext>
            </a:extLst>
          </p:cNvPr>
          <p:cNvSpPr txBox="1"/>
          <p:nvPr/>
        </p:nvSpPr>
        <p:spPr>
          <a:xfrm>
            <a:off x="1616361" y="3979537"/>
            <a:ext cx="4387120" cy="1806666"/>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en-US" sz="2000" dirty="0">
                <a:solidFill>
                  <a:schemeClr val="bg1"/>
                </a:solidFill>
                <a:ea typeface="Source Sans Pro Semibold" charset="0"/>
                <a:cs typeface="Source Sans Pro Semibold" charset="0"/>
              </a:rPr>
              <a:t>Acquiring, possessing or using property, knowing at the time of receipt that it was derived from criminal activity or from participating in criminal activity</a:t>
            </a:r>
          </a:p>
        </p:txBody>
      </p:sp>
      <p:sp>
        <p:nvSpPr>
          <p:cNvPr id="13" name="TextBox 12">
            <a:extLst>
              <a:ext uri="{FF2B5EF4-FFF2-40B4-BE49-F238E27FC236}">
                <a16:creationId xmlns:a16="http://schemas.microsoft.com/office/drawing/2014/main" id="{09B12357-FEDC-C54E-A27D-F5EFD94771E7}"/>
              </a:ext>
            </a:extLst>
          </p:cNvPr>
          <p:cNvSpPr txBox="1"/>
          <p:nvPr/>
        </p:nvSpPr>
        <p:spPr>
          <a:xfrm>
            <a:off x="6215923" y="3979537"/>
            <a:ext cx="4387120" cy="1806666"/>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en-US" sz="2000" dirty="0">
                <a:solidFill>
                  <a:schemeClr val="bg1"/>
                </a:solidFill>
                <a:ea typeface="Source Sans Pro Semibold" charset="0"/>
                <a:cs typeface="Source Sans Pro Semibold" charset="0"/>
              </a:rPr>
              <a:t>Participating in, association to commit, attempting to commit and aiding, abetting, facilitating and counselling the commission of any of the above</a:t>
            </a:r>
          </a:p>
        </p:txBody>
      </p:sp>
      <p:sp>
        <p:nvSpPr>
          <p:cNvPr id="7" name="Title 6">
            <a:extLst>
              <a:ext uri="{FF2B5EF4-FFF2-40B4-BE49-F238E27FC236}">
                <a16:creationId xmlns:a16="http://schemas.microsoft.com/office/drawing/2014/main" id="{0C743638-4574-E05B-5D36-07FF73AC0FEB}"/>
              </a:ext>
            </a:extLst>
          </p:cNvPr>
          <p:cNvSpPr>
            <a:spLocks noGrp="1"/>
          </p:cNvSpPr>
          <p:nvPr>
            <p:ph type="title"/>
          </p:nvPr>
        </p:nvSpPr>
        <p:spPr/>
        <p:txBody>
          <a:bodyPr/>
          <a:lstStyle/>
          <a:p>
            <a:r>
              <a:rPr lang="en-US" dirty="0"/>
              <a:t>Four Categories of Money Laundering</a:t>
            </a:r>
            <a:endParaRPr lang="en-GB" dirty="0"/>
          </a:p>
        </p:txBody>
      </p:sp>
    </p:spTree>
    <p:extLst>
      <p:ext uri="{BB962C8B-B14F-4D97-AF65-F5344CB8AC3E}">
        <p14:creationId xmlns:p14="http://schemas.microsoft.com/office/powerpoint/2010/main" val="53427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07376" y="1689228"/>
            <a:ext cx="6734854" cy="2045175"/>
          </a:xfrm>
          <a:prstGeom prst="rect">
            <a:avLst/>
          </a:prstGeom>
          <a:noFill/>
        </p:spPr>
        <p:txBody>
          <a:bodyPr wrap="square" rtlCol="0">
            <a:spAutoFit/>
          </a:bodyPr>
          <a:lstStyle/>
          <a:p>
            <a:pPr marL="342900" indent="-342900">
              <a:lnSpc>
                <a:spcPct val="150000"/>
              </a:lnSpc>
              <a:spcAft>
                <a:spcPts val="600"/>
              </a:spcAft>
              <a:buFont typeface="Arial" panose="020B0604020202020204" pitchFamily="34" charset="0"/>
              <a:buChar char="•"/>
            </a:pPr>
            <a:r>
              <a:rPr lang="en-US" sz="2000" dirty="0">
                <a:solidFill>
                  <a:srgbClr val="333538"/>
                </a:solidFill>
                <a:ea typeface="Source Sans Pro" charset="0"/>
                <a:cs typeface="Source Sans Pro" charset="0"/>
              </a:rPr>
              <a:t>Where money is raised for an offence that has yet to be committed</a:t>
            </a:r>
          </a:p>
          <a:p>
            <a:pPr marL="342900" indent="-342900">
              <a:lnSpc>
                <a:spcPct val="150000"/>
              </a:lnSpc>
              <a:spcAft>
                <a:spcPts val="600"/>
              </a:spcAft>
              <a:buFont typeface="Arial" panose="020B0604020202020204" pitchFamily="34" charset="0"/>
              <a:buChar char="•"/>
            </a:pPr>
            <a:r>
              <a:rPr lang="en-US" sz="2000" dirty="0">
                <a:solidFill>
                  <a:srgbClr val="333538"/>
                </a:solidFill>
                <a:ea typeface="Source Sans Pro" charset="0"/>
                <a:cs typeface="Source Sans Pro" charset="0"/>
              </a:rPr>
              <a:t>Difficult to identify</a:t>
            </a:r>
          </a:p>
          <a:p>
            <a:pPr marL="342900" indent="-342900">
              <a:lnSpc>
                <a:spcPct val="150000"/>
              </a:lnSpc>
              <a:spcAft>
                <a:spcPts val="600"/>
              </a:spcAft>
              <a:buFont typeface="Arial" panose="020B0604020202020204" pitchFamily="34" charset="0"/>
              <a:buChar char="•"/>
            </a:pPr>
            <a:r>
              <a:rPr lang="en-US" sz="2000" dirty="0">
                <a:solidFill>
                  <a:srgbClr val="333538"/>
                </a:solidFill>
                <a:ea typeface="Source Sans Pro" charset="0"/>
                <a:cs typeface="Source Sans Pro" charset="0"/>
              </a:rPr>
              <a:t>Funded from legitimate or apparently legitimate sources</a:t>
            </a:r>
          </a:p>
        </p:txBody>
      </p:sp>
      <p:pic>
        <p:nvPicPr>
          <p:cNvPr id="3" name="Picture 2"/>
          <p:cNvPicPr>
            <a:picLocks noChangeAspect="1"/>
          </p:cNvPicPr>
          <p:nvPr/>
        </p:nvPicPr>
        <p:blipFill>
          <a:blip r:embed="rId3"/>
          <a:stretch>
            <a:fillRect/>
          </a:stretch>
        </p:blipFill>
        <p:spPr>
          <a:xfrm>
            <a:off x="776991" y="1578376"/>
            <a:ext cx="3420256" cy="4104308"/>
          </a:xfrm>
          <a:prstGeom prst="rect">
            <a:avLst/>
          </a:prstGeom>
        </p:spPr>
      </p:pic>
      <p:sp>
        <p:nvSpPr>
          <p:cNvPr id="6" name="TextBox 5">
            <a:extLst>
              <a:ext uri="{FF2B5EF4-FFF2-40B4-BE49-F238E27FC236}">
                <a16:creationId xmlns:a16="http://schemas.microsoft.com/office/drawing/2014/main" id="{FC292D14-AE30-DC4A-B652-1CE6A27DFC54}"/>
              </a:ext>
            </a:extLst>
          </p:cNvPr>
          <p:cNvSpPr txBox="1"/>
          <p:nvPr/>
        </p:nvSpPr>
        <p:spPr>
          <a:xfrm>
            <a:off x="5234785" y="4043674"/>
            <a:ext cx="2953634" cy="623157"/>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en-US" sz="2000" dirty="0">
                <a:solidFill>
                  <a:schemeClr val="bg1"/>
                </a:solidFill>
                <a:ea typeface="Source Sans Pro Semibold" charset="0"/>
                <a:cs typeface="Source Sans Pro Semibold" charset="0"/>
              </a:rPr>
              <a:t>Wealthy individuals</a:t>
            </a:r>
          </a:p>
        </p:txBody>
      </p:sp>
      <p:sp>
        <p:nvSpPr>
          <p:cNvPr id="7" name="TextBox 6">
            <a:extLst>
              <a:ext uri="{FF2B5EF4-FFF2-40B4-BE49-F238E27FC236}">
                <a16:creationId xmlns:a16="http://schemas.microsoft.com/office/drawing/2014/main" id="{084891BF-D0FC-814F-9AFB-EB051275D942}"/>
              </a:ext>
            </a:extLst>
          </p:cNvPr>
          <p:cNvSpPr txBox="1"/>
          <p:nvPr/>
        </p:nvSpPr>
        <p:spPr>
          <a:xfrm>
            <a:off x="8352738" y="4043674"/>
            <a:ext cx="2953634" cy="623157"/>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en-US" sz="2000" dirty="0">
                <a:solidFill>
                  <a:schemeClr val="bg1"/>
                </a:solidFill>
                <a:ea typeface="Source Sans Pro Semibold" charset="0"/>
                <a:cs typeface="Source Sans Pro Semibold" charset="0"/>
              </a:rPr>
              <a:t>Commercial enterprises</a:t>
            </a:r>
          </a:p>
        </p:txBody>
      </p:sp>
      <p:sp>
        <p:nvSpPr>
          <p:cNvPr id="8" name="TextBox 7">
            <a:extLst>
              <a:ext uri="{FF2B5EF4-FFF2-40B4-BE49-F238E27FC236}">
                <a16:creationId xmlns:a16="http://schemas.microsoft.com/office/drawing/2014/main" id="{60597193-1172-E34E-99BA-CAA1D3100D0B}"/>
              </a:ext>
            </a:extLst>
          </p:cNvPr>
          <p:cNvSpPr txBox="1"/>
          <p:nvPr/>
        </p:nvSpPr>
        <p:spPr>
          <a:xfrm>
            <a:off x="5234785" y="4814216"/>
            <a:ext cx="2953634" cy="623157"/>
          </a:xfrm>
          <a:prstGeom prst="round2DiagRect">
            <a:avLst/>
          </a:prstGeom>
          <a:solidFill>
            <a:srgbClr val="39134C"/>
          </a:solidFill>
        </p:spPr>
        <p:txBody>
          <a:bodyPr wrap="square" lIns="144000" tIns="144000" rIns="144000" bIns="144000" rtlCol="0" anchor="ctr" anchorCtr="0">
            <a:noAutofit/>
          </a:bodyPr>
          <a:lstStyle/>
          <a:p>
            <a:pPr algn="ctr">
              <a:lnSpc>
                <a:spcPts val="1560"/>
              </a:lnSpc>
            </a:pPr>
            <a:r>
              <a:rPr lang="en-US" sz="2000" dirty="0">
                <a:solidFill>
                  <a:schemeClr val="bg1"/>
                </a:solidFill>
                <a:ea typeface="Source Sans Pro Semibold" charset="0"/>
                <a:cs typeface="Source Sans Pro Semibold" charset="0"/>
              </a:rPr>
              <a:t>Charities and religious </a:t>
            </a:r>
            <a:r>
              <a:rPr lang="en-US" sz="2000" dirty="0" err="1">
                <a:solidFill>
                  <a:schemeClr val="bg1"/>
                </a:solidFill>
                <a:ea typeface="Source Sans Pro Semibold" charset="0"/>
                <a:cs typeface="Source Sans Pro Semibold" charset="0"/>
              </a:rPr>
              <a:t>organisations</a:t>
            </a:r>
            <a:r>
              <a:rPr lang="en-US" sz="2000" dirty="0">
                <a:solidFill>
                  <a:schemeClr val="bg1"/>
                </a:solidFill>
                <a:ea typeface="Source Sans Pro Semibold" charset="0"/>
                <a:cs typeface="Source Sans Pro Semibold" charset="0"/>
              </a:rPr>
              <a:t> </a:t>
            </a:r>
          </a:p>
        </p:txBody>
      </p:sp>
      <p:sp>
        <p:nvSpPr>
          <p:cNvPr id="9" name="TextBox 8">
            <a:extLst>
              <a:ext uri="{FF2B5EF4-FFF2-40B4-BE49-F238E27FC236}">
                <a16:creationId xmlns:a16="http://schemas.microsoft.com/office/drawing/2014/main" id="{385C9740-6C3E-D740-862E-6B7B9AAFD2E7}"/>
              </a:ext>
            </a:extLst>
          </p:cNvPr>
          <p:cNvSpPr txBox="1"/>
          <p:nvPr/>
        </p:nvSpPr>
        <p:spPr>
          <a:xfrm>
            <a:off x="8352738" y="4814216"/>
            <a:ext cx="2953634" cy="623157"/>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en-US" sz="2000" dirty="0">
                <a:solidFill>
                  <a:schemeClr val="bg1"/>
                </a:solidFill>
                <a:ea typeface="Source Sans Pro Semibold" charset="0"/>
                <a:cs typeface="Source Sans Pro Semibold" charset="0"/>
              </a:rPr>
              <a:t>State sponsors</a:t>
            </a:r>
          </a:p>
        </p:txBody>
      </p:sp>
      <p:sp>
        <p:nvSpPr>
          <p:cNvPr id="12" name="Title 11">
            <a:extLst>
              <a:ext uri="{FF2B5EF4-FFF2-40B4-BE49-F238E27FC236}">
                <a16:creationId xmlns:a16="http://schemas.microsoft.com/office/drawing/2014/main" id="{F53CE277-0015-B819-AC36-97130CB826B3}"/>
              </a:ext>
            </a:extLst>
          </p:cNvPr>
          <p:cNvSpPr>
            <a:spLocks noGrp="1"/>
          </p:cNvSpPr>
          <p:nvPr>
            <p:ph type="title"/>
          </p:nvPr>
        </p:nvSpPr>
        <p:spPr/>
        <p:txBody>
          <a:bodyPr/>
          <a:lstStyle/>
          <a:p>
            <a:r>
              <a:rPr lang="en-GB" dirty="0"/>
              <a:t>What is Terrorist Financing?</a:t>
            </a:r>
          </a:p>
        </p:txBody>
      </p:sp>
    </p:spTree>
    <p:extLst>
      <p:ext uri="{BB962C8B-B14F-4D97-AF65-F5344CB8AC3E}">
        <p14:creationId xmlns:p14="http://schemas.microsoft.com/office/powerpoint/2010/main" val="140492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87528" y="2605679"/>
            <a:ext cx="5730046" cy="2354491"/>
          </a:xfrm>
          <a:prstGeom prst="rect">
            <a:avLst/>
          </a:prstGeom>
          <a:noFill/>
        </p:spPr>
        <p:txBody>
          <a:bodyPr wrap="square" rtlCol="0">
            <a:spAutoFit/>
          </a:bodyPr>
          <a:lstStyle/>
          <a:p>
            <a:pPr>
              <a:spcAft>
                <a:spcPts val="600"/>
              </a:spcAft>
              <a:buClr>
                <a:srgbClr val="13E248"/>
              </a:buClr>
            </a:pPr>
            <a:r>
              <a:rPr lang="en-US" sz="2400" dirty="0">
                <a:ea typeface="Source Sans Pro" charset="0"/>
                <a:cs typeface="Source Sans Pro" charset="0"/>
              </a:rPr>
              <a:t>“I only deal with other financial institutions so there’s no risk of money laundering"</a:t>
            </a:r>
          </a:p>
          <a:p>
            <a:pPr>
              <a:spcAft>
                <a:spcPts val="600"/>
              </a:spcAft>
              <a:buClr>
                <a:srgbClr val="13E248"/>
              </a:buClr>
            </a:pPr>
            <a:endParaRPr lang="en-US" sz="2000" dirty="0">
              <a:ea typeface="Source Sans Pro" charset="0"/>
              <a:cs typeface="Source Sans Pro" charset="0"/>
            </a:endParaRPr>
          </a:p>
          <a:p>
            <a:pPr>
              <a:spcAft>
                <a:spcPts val="600"/>
              </a:spcAft>
              <a:buClr>
                <a:srgbClr val="13E248"/>
              </a:buClr>
            </a:pPr>
            <a:r>
              <a:rPr lang="en-US" sz="2800" dirty="0">
                <a:ea typeface="Source Sans Pro" charset="0"/>
                <a:cs typeface="Source Sans Pro" charset="0"/>
              </a:rPr>
              <a:t>Correct</a:t>
            </a:r>
          </a:p>
          <a:p>
            <a:pPr>
              <a:spcAft>
                <a:spcPts val="600"/>
              </a:spcAft>
              <a:buClr>
                <a:srgbClr val="13E248"/>
              </a:buClr>
            </a:pPr>
            <a:r>
              <a:rPr lang="en-US" sz="2800" dirty="0">
                <a:ea typeface="Source Sans Pro" charset="0"/>
                <a:cs typeface="Source Sans Pro" charset="0"/>
              </a:rPr>
              <a:t>Incorrect </a:t>
            </a:r>
            <a:r>
              <a:rPr lang="en-US" sz="3200" dirty="0">
                <a:ea typeface="Source Sans Pro" charset="0"/>
                <a:cs typeface="Source Sans Pro" charset="0"/>
              </a:rPr>
              <a:t>	</a:t>
            </a:r>
            <a:r>
              <a:rPr lang="en-US" sz="2000" dirty="0">
                <a:ea typeface="Source Sans Pro" charset="0"/>
                <a:cs typeface="Source Sans Pro" charset="0"/>
              </a:rPr>
              <a:t>	</a:t>
            </a:r>
          </a:p>
        </p:txBody>
      </p:sp>
      <p:pic>
        <p:nvPicPr>
          <p:cNvPr id="7" name="Picture 6"/>
          <p:cNvPicPr>
            <a:picLocks noChangeAspect="1"/>
          </p:cNvPicPr>
          <p:nvPr/>
        </p:nvPicPr>
        <p:blipFill>
          <a:blip r:embed="rId3"/>
          <a:stretch>
            <a:fillRect/>
          </a:stretch>
        </p:blipFill>
        <p:spPr>
          <a:xfrm>
            <a:off x="762001" y="1570281"/>
            <a:ext cx="3585148" cy="4302177"/>
          </a:xfrm>
          <a:prstGeom prst="rect">
            <a:avLst/>
          </a:prstGeom>
        </p:spPr>
      </p:pic>
      <p:sp>
        <p:nvSpPr>
          <p:cNvPr id="8" name="Title 7">
            <a:extLst>
              <a:ext uri="{FF2B5EF4-FFF2-40B4-BE49-F238E27FC236}">
                <a16:creationId xmlns:a16="http://schemas.microsoft.com/office/drawing/2014/main" id="{E03613B7-6C8B-AC1F-3AD0-5FFD56FFACA7}"/>
              </a:ext>
            </a:extLst>
          </p:cNvPr>
          <p:cNvSpPr>
            <a:spLocks noGrp="1"/>
          </p:cNvSpPr>
          <p:nvPr>
            <p:ph type="title"/>
          </p:nvPr>
        </p:nvSpPr>
        <p:spPr>
          <a:xfrm>
            <a:off x="1296000" y="324000"/>
            <a:ext cx="9736761" cy="661542"/>
          </a:xfrm>
        </p:spPr>
        <p:txBody>
          <a:bodyPr/>
          <a:lstStyle/>
          <a:p>
            <a:r>
              <a:rPr lang="en-US" dirty="0"/>
              <a:t>You Make the Call: Is it Money Laundering?</a:t>
            </a:r>
            <a:endParaRPr lang="en-GB" dirty="0"/>
          </a:p>
        </p:txBody>
      </p:sp>
      <p:sp>
        <p:nvSpPr>
          <p:cNvPr id="11" name="TextBox 10">
            <a:extLst>
              <a:ext uri="{FF2B5EF4-FFF2-40B4-BE49-F238E27FC236}">
                <a16:creationId xmlns:a16="http://schemas.microsoft.com/office/drawing/2014/main" id="{FD0CFF0B-0AB4-F835-06EB-BAA2F81F876E}"/>
              </a:ext>
            </a:extLst>
          </p:cNvPr>
          <p:cNvSpPr txBox="1"/>
          <p:nvPr/>
        </p:nvSpPr>
        <p:spPr>
          <a:xfrm>
            <a:off x="7303958" y="4319877"/>
            <a:ext cx="415977" cy="584775"/>
          </a:xfrm>
          <a:prstGeom prst="rect">
            <a:avLst/>
          </a:prstGeom>
          <a:noFill/>
        </p:spPr>
        <p:txBody>
          <a:bodyPr wrap="square">
            <a:spAutoFit/>
          </a:bodyPr>
          <a:lstStyle/>
          <a:p>
            <a:r>
              <a:rPr lang="en-GB" sz="3200" dirty="0">
                <a:solidFill>
                  <a:schemeClr val="accent3"/>
                </a:solidFill>
                <a:sym typeface="Wingdings"/>
              </a:rPr>
              <a:t></a:t>
            </a:r>
            <a:endParaRPr lang="en-GB" sz="3200" dirty="0">
              <a:solidFill>
                <a:schemeClr val="accent3"/>
              </a:solidFill>
            </a:endParaRPr>
          </a:p>
        </p:txBody>
      </p:sp>
    </p:spTree>
    <p:extLst>
      <p:ext uri="{BB962C8B-B14F-4D97-AF65-F5344CB8AC3E}">
        <p14:creationId xmlns:p14="http://schemas.microsoft.com/office/powerpoint/2010/main" val="122137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87528" y="2605679"/>
            <a:ext cx="5100459" cy="2723823"/>
          </a:xfrm>
          <a:prstGeom prst="rect">
            <a:avLst/>
          </a:prstGeom>
          <a:noFill/>
        </p:spPr>
        <p:txBody>
          <a:bodyPr wrap="square" rtlCol="0">
            <a:spAutoFit/>
          </a:bodyPr>
          <a:lstStyle/>
          <a:p>
            <a:pPr>
              <a:spcAft>
                <a:spcPts val="600"/>
              </a:spcAft>
              <a:buClr>
                <a:srgbClr val="13E248"/>
              </a:buClr>
            </a:pPr>
            <a:r>
              <a:rPr lang="en-US" sz="2400" dirty="0">
                <a:solidFill>
                  <a:srgbClr val="333538"/>
                </a:solidFill>
                <a:ea typeface="Source Sans Pro" charset="0"/>
                <a:cs typeface="Source Sans Pro" charset="0"/>
              </a:rPr>
              <a:t>“I deal mainly with business accounts so I’m unlikely to encounter money launderers there"	</a:t>
            </a:r>
          </a:p>
          <a:p>
            <a:pPr>
              <a:spcAft>
                <a:spcPts val="600"/>
              </a:spcAft>
              <a:buClr>
                <a:srgbClr val="13E248"/>
              </a:buClr>
            </a:pPr>
            <a:endParaRPr lang="en-US" sz="2000" dirty="0">
              <a:ea typeface="Source Sans Pro" charset="0"/>
              <a:cs typeface="Source Sans Pro" charset="0"/>
            </a:endParaRPr>
          </a:p>
          <a:p>
            <a:pPr>
              <a:spcAft>
                <a:spcPts val="600"/>
              </a:spcAft>
              <a:buClr>
                <a:srgbClr val="13E248"/>
              </a:buClr>
            </a:pPr>
            <a:r>
              <a:rPr lang="en-US" sz="2800" dirty="0">
                <a:ea typeface="Source Sans Pro" charset="0"/>
                <a:cs typeface="Source Sans Pro" charset="0"/>
              </a:rPr>
              <a:t>Correct</a:t>
            </a:r>
          </a:p>
          <a:p>
            <a:pPr>
              <a:spcAft>
                <a:spcPts val="600"/>
              </a:spcAft>
              <a:buClr>
                <a:srgbClr val="13E248"/>
              </a:buClr>
            </a:pPr>
            <a:r>
              <a:rPr lang="en-US" sz="2800" dirty="0">
                <a:ea typeface="Source Sans Pro" charset="0"/>
                <a:cs typeface="Source Sans Pro" charset="0"/>
              </a:rPr>
              <a:t>Incorrect </a:t>
            </a:r>
            <a:r>
              <a:rPr lang="en-US" sz="3200" dirty="0">
                <a:ea typeface="Source Sans Pro" charset="0"/>
                <a:cs typeface="Source Sans Pro" charset="0"/>
              </a:rPr>
              <a:t>	</a:t>
            </a:r>
            <a:r>
              <a:rPr lang="en-US" sz="2000" dirty="0">
                <a:ea typeface="Source Sans Pro" charset="0"/>
                <a:cs typeface="Source Sans Pro" charset="0"/>
              </a:rPr>
              <a:t>	</a:t>
            </a:r>
          </a:p>
        </p:txBody>
      </p:sp>
      <p:sp>
        <p:nvSpPr>
          <p:cNvPr id="8" name="Title 7">
            <a:extLst>
              <a:ext uri="{FF2B5EF4-FFF2-40B4-BE49-F238E27FC236}">
                <a16:creationId xmlns:a16="http://schemas.microsoft.com/office/drawing/2014/main" id="{E03613B7-6C8B-AC1F-3AD0-5FFD56FFACA7}"/>
              </a:ext>
            </a:extLst>
          </p:cNvPr>
          <p:cNvSpPr>
            <a:spLocks noGrp="1"/>
          </p:cNvSpPr>
          <p:nvPr>
            <p:ph type="title"/>
          </p:nvPr>
        </p:nvSpPr>
        <p:spPr>
          <a:xfrm>
            <a:off x="1296000" y="324000"/>
            <a:ext cx="9736761" cy="661542"/>
          </a:xfrm>
        </p:spPr>
        <p:txBody>
          <a:bodyPr/>
          <a:lstStyle/>
          <a:p>
            <a:r>
              <a:rPr lang="en-US" dirty="0"/>
              <a:t>You Make the Call: Is it Money Laundering?</a:t>
            </a:r>
            <a:endParaRPr lang="en-GB" dirty="0"/>
          </a:p>
        </p:txBody>
      </p:sp>
      <p:sp>
        <p:nvSpPr>
          <p:cNvPr id="11" name="TextBox 10">
            <a:extLst>
              <a:ext uri="{FF2B5EF4-FFF2-40B4-BE49-F238E27FC236}">
                <a16:creationId xmlns:a16="http://schemas.microsoft.com/office/drawing/2014/main" id="{FD0CFF0B-0AB4-F835-06EB-BAA2F81F876E}"/>
              </a:ext>
            </a:extLst>
          </p:cNvPr>
          <p:cNvSpPr txBox="1"/>
          <p:nvPr/>
        </p:nvSpPr>
        <p:spPr>
          <a:xfrm>
            <a:off x="7303958" y="4724609"/>
            <a:ext cx="415977" cy="584775"/>
          </a:xfrm>
          <a:prstGeom prst="rect">
            <a:avLst/>
          </a:prstGeom>
          <a:noFill/>
        </p:spPr>
        <p:txBody>
          <a:bodyPr wrap="square">
            <a:spAutoFit/>
          </a:bodyPr>
          <a:lstStyle/>
          <a:p>
            <a:r>
              <a:rPr lang="en-GB" sz="3200" dirty="0">
                <a:solidFill>
                  <a:schemeClr val="accent3"/>
                </a:solidFill>
                <a:sym typeface="Wingdings"/>
              </a:rPr>
              <a:t></a:t>
            </a:r>
            <a:endParaRPr lang="en-GB" sz="3200" dirty="0">
              <a:solidFill>
                <a:schemeClr val="accent3"/>
              </a:solidFill>
            </a:endParaRPr>
          </a:p>
        </p:txBody>
      </p:sp>
      <p:pic>
        <p:nvPicPr>
          <p:cNvPr id="2" name="Picture 1">
            <a:extLst>
              <a:ext uri="{FF2B5EF4-FFF2-40B4-BE49-F238E27FC236}">
                <a16:creationId xmlns:a16="http://schemas.microsoft.com/office/drawing/2014/main" id="{755F45A6-C787-ABAE-AF54-08E41BEAF500}"/>
              </a:ext>
            </a:extLst>
          </p:cNvPr>
          <p:cNvPicPr>
            <a:picLocks noChangeAspect="1"/>
          </p:cNvPicPr>
          <p:nvPr/>
        </p:nvPicPr>
        <p:blipFill>
          <a:blip r:embed="rId3"/>
          <a:stretch>
            <a:fillRect/>
          </a:stretch>
        </p:blipFill>
        <p:spPr>
          <a:xfrm>
            <a:off x="838200" y="1696482"/>
            <a:ext cx="3553918" cy="4264702"/>
          </a:xfrm>
          <a:prstGeom prst="rect">
            <a:avLst/>
          </a:prstGeom>
        </p:spPr>
      </p:pic>
    </p:spTree>
    <p:extLst>
      <p:ext uri="{BB962C8B-B14F-4D97-AF65-F5344CB8AC3E}">
        <p14:creationId xmlns:p14="http://schemas.microsoft.com/office/powerpoint/2010/main" val="266744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0130" y="2075788"/>
            <a:ext cx="2463382" cy="1806666"/>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en-US" sz="2400" dirty="0">
                <a:solidFill>
                  <a:schemeClr val="bg1"/>
                </a:solidFill>
                <a:ea typeface="Source Sans Pro Semibold" charset="0"/>
                <a:cs typeface="Source Sans Pro Semibold" charset="0"/>
              </a:rPr>
              <a:t>Deutsche Bank fined £502m for money laundering in Russia</a:t>
            </a:r>
          </a:p>
        </p:txBody>
      </p:sp>
      <p:sp>
        <p:nvSpPr>
          <p:cNvPr id="10" name="TextBox 9">
            <a:extLst>
              <a:ext uri="{FF2B5EF4-FFF2-40B4-BE49-F238E27FC236}">
                <a16:creationId xmlns:a16="http://schemas.microsoft.com/office/drawing/2014/main" id="{37B1C780-5BD5-1848-B622-2372CAC374E2}"/>
              </a:ext>
            </a:extLst>
          </p:cNvPr>
          <p:cNvSpPr txBox="1"/>
          <p:nvPr/>
        </p:nvSpPr>
        <p:spPr>
          <a:xfrm>
            <a:off x="4902554" y="2075788"/>
            <a:ext cx="2463382" cy="1806666"/>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en-US" sz="2400" dirty="0">
                <a:solidFill>
                  <a:schemeClr val="bg1"/>
                </a:solidFill>
                <a:ea typeface="Source Sans Pro Semibold" charset="0"/>
                <a:cs typeface="Source Sans Pro Semibold" charset="0"/>
              </a:rPr>
              <a:t>Barclays fined £72m for PEP due diligence failures</a:t>
            </a:r>
          </a:p>
        </p:txBody>
      </p:sp>
      <p:sp>
        <p:nvSpPr>
          <p:cNvPr id="8" name="TextBox 7">
            <a:extLst>
              <a:ext uri="{FF2B5EF4-FFF2-40B4-BE49-F238E27FC236}">
                <a16:creationId xmlns:a16="http://schemas.microsoft.com/office/drawing/2014/main" id="{EEB05C4F-026C-F94E-83AE-DD638F6003B5}"/>
              </a:ext>
            </a:extLst>
          </p:cNvPr>
          <p:cNvSpPr txBox="1"/>
          <p:nvPr/>
        </p:nvSpPr>
        <p:spPr>
          <a:xfrm>
            <a:off x="7654978" y="2075788"/>
            <a:ext cx="2463382" cy="1806666"/>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en-US" sz="2400" dirty="0">
                <a:solidFill>
                  <a:schemeClr val="bg1"/>
                </a:solidFill>
                <a:ea typeface="Source Sans Pro Semibold" charset="0"/>
                <a:cs typeface="Source Sans Pro Semibold" charset="0"/>
              </a:rPr>
              <a:t>HSBC fined £1.2bn for money laundering</a:t>
            </a:r>
          </a:p>
        </p:txBody>
      </p:sp>
      <p:sp>
        <p:nvSpPr>
          <p:cNvPr id="9" name="TextBox 8">
            <a:extLst>
              <a:ext uri="{FF2B5EF4-FFF2-40B4-BE49-F238E27FC236}">
                <a16:creationId xmlns:a16="http://schemas.microsoft.com/office/drawing/2014/main" id="{E44BE4CE-9C2B-2A4C-B677-0C202D6659D5}"/>
              </a:ext>
            </a:extLst>
          </p:cNvPr>
          <p:cNvSpPr txBox="1"/>
          <p:nvPr/>
        </p:nvSpPr>
        <p:spPr>
          <a:xfrm>
            <a:off x="2988256" y="4174078"/>
            <a:ext cx="2980692" cy="1493113"/>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en-US" sz="2400" dirty="0">
                <a:solidFill>
                  <a:schemeClr val="bg1"/>
                </a:solidFill>
                <a:ea typeface="Source Sans Pro Semibold" charset="0"/>
                <a:cs typeface="Source Sans Pro Semibold" charset="0"/>
              </a:rPr>
              <a:t>Coutts fined by Swiss and Singapore regulators for AML failings</a:t>
            </a:r>
          </a:p>
        </p:txBody>
      </p:sp>
      <p:sp>
        <p:nvSpPr>
          <p:cNvPr id="11" name="TextBox 10">
            <a:extLst>
              <a:ext uri="{FF2B5EF4-FFF2-40B4-BE49-F238E27FC236}">
                <a16:creationId xmlns:a16="http://schemas.microsoft.com/office/drawing/2014/main" id="{E85DC2B0-8E3D-EA4E-B368-28E4150B8CF1}"/>
              </a:ext>
            </a:extLst>
          </p:cNvPr>
          <p:cNvSpPr txBox="1"/>
          <p:nvPr/>
        </p:nvSpPr>
        <p:spPr>
          <a:xfrm>
            <a:off x="6272062" y="4174078"/>
            <a:ext cx="2980692" cy="1493113"/>
          </a:xfrm>
          <a:prstGeom prst="round2DiagRect">
            <a:avLst/>
          </a:prstGeom>
          <a:solidFill>
            <a:srgbClr val="39134C"/>
          </a:solidFill>
        </p:spPr>
        <p:txBody>
          <a:bodyPr wrap="square" lIns="144000" tIns="144000" rIns="144000" bIns="144000" rtlCol="0" anchor="ctr" anchorCtr="0">
            <a:noAutofit/>
          </a:bodyPr>
          <a:lstStyle/>
          <a:p>
            <a:pPr algn="ctr">
              <a:lnSpc>
                <a:spcPts val="2080"/>
              </a:lnSpc>
            </a:pPr>
            <a:r>
              <a:rPr lang="en-US" sz="2400" dirty="0">
                <a:solidFill>
                  <a:schemeClr val="bg1"/>
                </a:solidFill>
                <a:ea typeface="Source Sans Pro Semibold" charset="0"/>
                <a:cs typeface="Source Sans Pro Semibold" charset="0"/>
              </a:rPr>
              <a:t>Gala Coral pays out £846k for money laundering failings</a:t>
            </a:r>
          </a:p>
        </p:txBody>
      </p:sp>
      <p:sp>
        <p:nvSpPr>
          <p:cNvPr id="7" name="Title 6">
            <a:extLst>
              <a:ext uri="{FF2B5EF4-FFF2-40B4-BE49-F238E27FC236}">
                <a16:creationId xmlns:a16="http://schemas.microsoft.com/office/drawing/2014/main" id="{B4AC4DF3-E08D-1EB0-A2BB-8CBAA0817759}"/>
              </a:ext>
            </a:extLst>
          </p:cNvPr>
          <p:cNvSpPr>
            <a:spLocks noGrp="1"/>
          </p:cNvSpPr>
          <p:nvPr>
            <p:ph type="title"/>
          </p:nvPr>
        </p:nvSpPr>
        <p:spPr/>
        <p:txBody>
          <a:bodyPr/>
          <a:lstStyle/>
          <a:p>
            <a:r>
              <a:rPr lang="en-GB" dirty="0"/>
              <a:t>When It Goes Wrong</a:t>
            </a:r>
          </a:p>
        </p:txBody>
      </p:sp>
    </p:spTree>
    <p:extLst>
      <p:ext uri="{BB962C8B-B14F-4D97-AF65-F5344CB8AC3E}">
        <p14:creationId xmlns:p14="http://schemas.microsoft.com/office/powerpoint/2010/main" val="412840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8" grpId="0" animBg="1"/>
      <p:bldP spid="9" grpId="0" animBg="1"/>
      <p:bldP spid="11" grpId="0" animBg="1"/>
    </p:bldLst>
  </p:timing>
</p:sld>
</file>

<file path=ppt/theme/theme1.xml><?xml version="1.0" encoding="utf-8"?>
<a:theme xmlns:a="http://schemas.openxmlformats.org/drawingml/2006/main" name="Office Theme">
  <a:themeElements>
    <a:clrScheme name="Skillcast Pal">
      <a:dk1>
        <a:sysClr val="windowText" lastClr="000000"/>
      </a:dk1>
      <a:lt1>
        <a:sysClr val="window" lastClr="FFFFFF"/>
      </a:lt1>
      <a:dk2>
        <a:srgbClr val="44546A"/>
      </a:dk2>
      <a:lt2>
        <a:srgbClr val="E7E6E6"/>
      </a:lt2>
      <a:accent1>
        <a:srgbClr val="0880A1"/>
      </a:accent1>
      <a:accent2>
        <a:srgbClr val="674172"/>
      </a:accent2>
      <a:accent3>
        <a:srgbClr val="5A610A"/>
      </a:accent3>
      <a:accent4>
        <a:srgbClr val="C75214"/>
      </a:accent4>
      <a:accent5>
        <a:srgbClr val="8D6708"/>
      </a:accent5>
      <a:accent6>
        <a:srgbClr val="7D314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dscape-template" id="{D20F1AB2-B956-476C-A291-8AEA88BEE39D}" vid="{E394B482-BD0C-4AAE-8F12-7D570ADB81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E002E16A40EB40BB45D8AEBDD7CCF5" ma:contentTypeVersion="16" ma:contentTypeDescription="Create a new document." ma:contentTypeScope="" ma:versionID="811ba335db177aa78098998605d39c8f">
  <xsd:schema xmlns:xsd="http://www.w3.org/2001/XMLSchema" xmlns:xs="http://www.w3.org/2001/XMLSchema" xmlns:p="http://schemas.microsoft.com/office/2006/metadata/properties" xmlns:ns2="be05a80d-8987-41ba-92a0-5e1902483911" xmlns:ns3="77f6cb68-1616-44f7-b567-b7b16ffd7b0f" targetNamespace="http://schemas.microsoft.com/office/2006/metadata/properties" ma:root="true" ma:fieldsID="f0ad695d0a34d649dd449ad2c1c299e4" ns2:_="" ns3:_="">
    <xsd:import namespace="be05a80d-8987-41ba-92a0-5e1902483911"/>
    <xsd:import namespace="77f6cb68-1616-44f7-b567-b7b16ffd7b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05a80d-8987-41ba-92a0-5e1902483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0f35dc-cb1b-44cc-bffd-845bcd4edb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f6cb68-1616-44f7-b567-b7b16ffd7b0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6f388c-5162-4342-8fcd-13ef71c924e1}" ma:internalName="TaxCatchAll" ma:showField="CatchAllData" ma:web="77f6cb68-1616-44f7-b567-b7b16ffd7b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7f6cb68-1616-44f7-b567-b7b16ffd7b0f" xsi:nil="true"/>
    <lcf76f155ced4ddcb4097134ff3c332f xmlns="be05a80d-8987-41ba-92a0-5e190248391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73B3FC-9568-414F-9DFC-3A74F697A7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05a80d-8987-41ba-92a0-5e1902483911"/>
    <ds:schemaRef ds:uri="77f6cb68-1616-44f7-b567-b7b16ffd7b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2972AD-1EC0-4FB4-BEB2-1AF5E6B223A8}">
  <ds:schemaRefs>
    <ds:schemaRef ds:uri="http://schemas.microsoft.com/office/2006/metadata/properties"/>
    <ds:schemaRef ds:uri="http://purl.org/dc/dcmitype/"/>
    <ds:schemaRef ds:uri="http://purl.org/dc/elements/1.1/"/>
    <ds:schemaRef ds:uri="http://schemas.openxmlformats.org/package/2006/metadata/core-properties"/>
    <ds:schemaRef ds:uri="http://purl.org/dc/terms/"/>
    <ds:schemaRef ds:uri="http://www.w3.org/XML/1998/namespace"/>
    <ds:schemaRef ds:uri="http://schemas.microsoft.com/office/2006/documentManagement/types"/>
    <ds:schemaRef ds:uri="77f6cb68-1616-44f7-b567-b7b16ffd7b0f"/>
    <ds:schemaRef ds:uri="http://schemas.microsoft.com/office/infopath/2007/PartnerControls"/>
    <ds:schemaRef ds:uri="be05a80d-8987-41ba-92a0-5e1902483911"/>
  </ds:schemaRefs>
</ds:datastoreItem>
</file>

<file path=customXml/itemProps3.xml><?xml version="1.0" encoding="utf-8"?>
<ds:datastoreItem xmlns:ds="http://schemas.openxmlformats.org/officeDocument/2006/customXml" ds:itemID="{E50AF016-F294-433D-8BB7-058E29BCF5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landscape-template</Template>
  <TotalTime>67</TotalTime>
  <Words>3221</Words>
  <Application>Microsoft Office PowerPoint</Application>
  <PresentationFormat>Widescreen</PresentationFormat>
  <Paragraphs>326</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.AppleSystemUIFont</vt:lpstr>
      <vt:lpstr>Arial</vt:lpstr>
      <vt:lpstr>Calibri</vt:lpstr>
      <vt:lpstr>Calibri Light</vt:lpstr>
      <vt:lpstr>Source Sans Pro</vt:lpstr>
      <vt:lpstr>Source Sans Pro Semibold</vt:lpstr>
      <vt:lpstr>Trebuchet MS</vt:lpstr>
      <vt:lpstr>Wingdings</vt:lpstr>
      <vt:lpstr>Office Theme</vt:lpstr>
      <vt:lpstr>The Fourth Money Laundering Directive (4MLD) </vt:lpstr>
      <vt:lpstr>Learning Objectives</vt:lpstr>
      <vt:lpstr>What is 4MLD?</vt:lpstr>
      <vt:lpstr>What is Money Laundering?</vt:lpstr>
      <vt:lpstr>Four Categories of Money Laundering</vt:lpstr>
      <vt:lpstr>What is Terrorist Financing?</vt:lpstr>
      <vt:lpstr>You Make the Call: Is it Money Laundering?</vt:lpstr>
      <vt:lpstr>You Make the Call: Is it Money Laundering?</vt:lpstr>
      <vt:lpstr>When It Goes Wrong</vt:lpstr>
      <vt:lpstr>What’s New?</vt:lpstr>
      <vt:lpstr>What’s Changed?</vt:lpstr>
      <vt:lpstr>What’s Changed? (Cont’d)</vt:lpstr>
      <vt:lpstr>You Make the Call: Is it True or False?</vt:lpstr>
      <vt:lpstr>You Make the Call: Is it True or False?</vt:lpstr>
      <vt:lpstr>You Make the Call: Is it True or False?</vt:lpstr>
      <vt:lpstr>Penalties</vt:lpstr>
      <vt:lpstr>Our AML/CTF Policy</vt:lpstr>
      <vt:lpstr>Do</vt:lpstr>
      <vt:lpstr>Don’t</vt:lpstr>
      <vt:lpstr>What We Should Do To Get Ready</vt:lpstr>
      <vt:lpstr>4MLD &amp; You</vt:lpstr>
      <vt:lpstr>Questions, comments or concerns?</vt:lpstr>
      <vt:lpstr>Next Steps</vt:lpstr>
      <vt:lpstr>About Skillcast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Sanctions</dc:title>
  <dc:creator>Sheena Tandon</dc:creator>
  <cp:lastModifiedBy>Sheena Tandon</cp:lastModifiedBy>
  <cp:revision>2</cp:revision>
  <dcterms:created xsi:type="dcterms:W3CDTF">2022-08-02T13:22:19Z</dcterms:created>
  <dcterms:modified xsi:type="dcterms:W3CDTF">2022-08-18T17:13:59Z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0x010100CCE002E16A40EB40BB45D8AEBDD7CCF5</vt:lpwstr>
  </property>
  <property fmtid="{D5CDD505-2E9C-101B-9397-08002B2CF9AE}" pid="3" name="MediaServiceImageTags">
    <vt:lpwstr/>
  </property>
</Properties>
</file>